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7" r:id="rId1"/>
  </p:sldMasterIdLst>
  <p:notesMasterIdLst>
    <p:notesMasterId r:id="rId33"/>
  </p:notesMasterIdLst>
  <p:handoutMasterIdLst>
    <p:handoutMasterId r:id="rId34"/>
  </p:handoutMasterIdLst>
  <p:sldIdLst>
    <p:sldId id="307" r:id="rId2"/>
    <p:sldId id="306" r:id="rId3"/>
    <p:sldId id="293" r:id="rId4"/>
    <p:sldId id="273" r:id="rId5"/>
    <p:sldId id="266" r:id="rId6"/>
    <p:sldId id="282" r:id="rId7"/>
    <p:sldId id="259" r:id="rId8"/>
    <p:sldId id="279" r:id="rId9"/>
    <p:sldId id="257" r:id="rId10"/>
    <p:sldId id="302" r:id="rId11"/>
    <p:sldId id="299" r:id="rId12"/>
    <p:sldId id="277" r:id="rId13"/>
    <p:sldId id="262" r:id="rId14"/>
    <p:sldId id="308" r:id="rId15"/>
    <p:sldId id="285" r:id="rId16"/>
    <p:sldId id="263" r:id="rId17"/>
    <p:sldId id="280" r:id="rId18"/>
    <p:sldId id="305" r:id="rId19"/>
    <p:sldId id="278" r:id="rId20"/>
    <p:sldId id="301" r:id="rId21"/>
    <p:sldId id="276" r:id="rId22"/>
    <p:sldId id="300" r:id="rId23"/>
    <p:sldId id="311" r:id="rId24"/>
    <p:sldId id="291" r:id="rId25"/>
    <p:sldId id="288" r:id="rId26"/>
    <p:sldId id="294" r:id="rId27"/>
    <p:sldId id="295" r:id="rId28"/>
    <p:sldId id="296" r:id="rId29"/>
    <p:sldId id="309" r:id="rId30"/>
    <p:sldId id="312" r:id="rId31"/>
    <p:sldId id="31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98" autoAdjust="0"/>
    <p:restoredTop sz="94746" autoAdjust="0"/>
  </p:normalViewPr>
  <p:slideViewPr>
    <p:cSldViewPr snapToGrid="0" snapToObjects="1">
      <p:cViewPr varScale="1">
        <p:scale>
          <a:sx n="95" d="100"/>
          <a:sy n="95" d="100"/>
        </p:scale>
        <p:origin x="-7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A05DE-5D2D-E74B-AA5D-0E979964E888}" type="datetimeFigureOut">
              <a:rPr lang="en-US" smtClean="0"/>
              <a:pPr/>
              <a:t>10/6/19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8297E-3E95-8145-9CF5-04217779F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9C5D3-BC53-1E4D-B60B-E9B38C00A02E}" type="datetimeFigureOut">
              <a:rPr lang="en-US" smtClean="0"/>
              <a:pPr/>
              <a:t>10/6/19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4F3D4-24DF-374F-9A50-1EB3AB8A8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cost of parking at VIU has been a deterrent in the past, resulting in fewer attendees than desirable.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4F3D4-24DF-374F-9A50-1EB3AB8A86B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FULL DETAILS available on the club website:  </a:t>
            </a:r>
            <a:r>
              <a:rPr lang="en-US" dirty="0" err="1" smtClean="0"/>
              <a:t>www.hcpclub</a:t>
            </a:r>
            <a:r>
              <a:rPr lang="en-US" baseline="0" dirty="0" err="1" smtClean="0"/>
              <a:t>.ca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4F3D4-24DF-374F-9A50-1EB3AB8A86B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Nature: Landscapes, seascapes, wildlife, stars, weather, botany, aquatic</a:t>
            </a:r>
            <a:r>
              <a:rPr lang="en-US" baseline="0" dirty="0" smtClean="0"/>
              <a:t> species.  Incidental appearances of man-made objects do not disqualify from this category.</a:t>
            </a:r>
          </a:p>
          <a:p>
            <a:r>
              <a:rPr lang="en-US" baseline="0" dirty="0" smtClean="0"/>
              <a:t>Portraiture: One person or a small group in context, candid or studio shots</a:t>
            </a:r>
          </a:p>
          <a:p>
            <a:r>
              <a:rPr lang="en-US" baseline="0" dirty="0" smtClean="0"/>
              <a:t>Open:   no subject restrictions; portraits and nature image are acceptable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4F3D4-24DF-374F-9A50-1EB3AB8A86B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Nature: Landscapes, seascapes, wildlife, stars, weather, botany, aquatic</a:t>
            </a:r>
            <a:r>
              <a:rPr lang="en-US" baseline="0" dirty="0" smtClean="0"/>
              <a:t> species.  Incidental appearances of man-made objects do not disqualify from this category.</a:t>
            </a:r>
          </a:p>
          <a:p>
            <a:r>
              <a:rPr lang="en-US" baseline="0" dirty="0" smtClean="0"/>
              <a:t>Portraiture: One person or a small group in context, candid or studio shots</a:t>
            </a:r>
          </a:p>
          <a:p>
            <a:r>
              <a:rPr lang="en-US" baseline="0" dirty="0" smtClean="0"/>
              <a:t>Open:   no subject restrictions; portraits and nature image are acceptable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4F3D4-24DF-374F-9A50-1EB3AB8A86B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Details on our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4F3D4-24DF-374F-9A50-1EB3AB8A86B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Details on our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4F3D4-24DF-374F-9A50-1EB3AB8A86B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Details on our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4F3D4-24DF-374F-9A50-1EB3AB8A86B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9830-5EC1-744E-982E-FBF83AE2503E}" type="datetimeFigureOut">
              <a:rPr lang="en-US" smtClean="0"/>
              <a:pPr/>
              <a:t>10/6/19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9830-5EC1-744E-982E-FBF83AE2503E}" type="datetimeFigureOut">
              <a:rPr lang="en-US" smtClean="0"/>
              <a:pPr/>
              <a:t>10/6/19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1A62-E141-4C45-863C-407929666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1EB1A62-E141-4C45-863C-407929666E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9830-5EC1-744E-982E-FBF83AE2503E}" type="datetimeFigureOut">
              <a:rPr lang="en-US" smtClean="0"/>
              <a:pPr/>
              <a:t>10/6/19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9830-5EC1-744E-982E-FBF83AE2503E}" type="datetimeFigureOut">
              <a:rPr lang="en-US" smtClean="0"/>
              <a:pPr/>
              <a:t>10/6/19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1EB1A62-E141-4C45-863C-407929666E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9830-5EC1-744E-982E-FBF83AE2503E}" type="datetimeFigureOut">
              <a:rPr lang="en-US" smtClean="0"/>
              <a:pPr/>
              <a:t>10/6/19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EB1A62-E141-4C45-863C-407929666E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4259830-5EC1-744E-982E-FBF83AE2503E}" type="datetimeFigureOut">
              <a:rPr lang="en-US" smtClean="0"/>
              <a:pPr/>
              <a:t>10/6/19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1A62-E141-4C45-863C-407929666E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9830-5EC1-744E-982E-FBF83AE2503E}" type="datetimeFigureOut">
              <a:rPr lang="en-US" smtClean="0"/>
              <a:pPr/>
              <a:t>10/6/19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1EB1A62-E141-4C45-863C-407929666E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9830-5EC1-744E-982E-FBF83AE2503E}" type="datetimeFigureOut">
              <a:rPr lang="en-US" smtClean="0"/>
              <a:pPr/>
              <a:t>10/6/19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1EB1A62-E141-4C45-863C-407929666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9830-5EC1-744E-982E-FBF83AE2503E}" type="datetimeFigureOut">
              <a:rPr lang="en-US" smtClean="0"/>
              <a:pPr/>
              <a:t>10/6/19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EB1A62-E141-4C45-863C-407929666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EB1A62-E141-4C45-863C-407929666E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9830-5EC1-744E-982E-FBF83AE2503E}" type="datetimeFigureOut">
              <a:rPr lang="en-US" smtClean="0"/>
              <a:pPr/>
              <a:t>10/6/19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1EB1A62-E141-4C45-863C-407929666E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CA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4259830-5EC1-744E-982E-FBF83AE2503E}" type="datetimeFigureOut">
              <a:rPr lang="en-US" smtClean="0"/>
              <a:pPr/>
              <a:t>10/6/19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4259830-5EC1-744E-982E-FBF83AE2503E}" type="datetimeFigureOut">
              <a:rPr lang="en-US" smtClean="0"/>
              <a:pPr/>
              <a:t>10/6/19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EB1A62-E141-4C45-863C-407929666E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cpclub.c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hotosalon@hcpclub.ca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Arial"/>
              </a:rPr>
              <a:t>PHOTOGRAPHERS</a:t>
            </a:r>
            <a:endParaRPr lang="en-US" sz="44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latin typeface="Arial"/>
              </a:rPr>
              <a:t>You Are Invited</a:t>
            </a:r>
          </a:p>
          <a:p>
            <a:pPr algn="ctr">
              <a:buNone/>
            </a:pPr>
            <a:r>
              <a:rPr lang="en-US" sz="3600" b="1" dirty="0" smtClean="0">
                <a:latin typeface="Arial"/>
              </a:rPr>
              <a:t>To Enter a Photography Exhibit</a:t>
            </a:r>
          </a:p>
          <a:p>
            <a:pPr algn="ctr">
              <a:buNone/>
            </a:pPr>
            <a:r>
              <a:rPr lang="en-US" sz="3600" b="1" dirty="0" smtClean="0">
                <a:latin typeface="Arial"/>
              </a:rPr>
              <a:t>Hosted by </a:t>
            </a:r>
          </a:p>
          <a:p>
            <a:pPr algn="ctr">
              <a:buNone/>
            </a:pPr>
            <a:r>
              <a:rPr lang="en-US" sz="3600" b="1" dirty="0" err="1" smtClean="0">
                <a:latin typeface="Arial"/>
              </a:rPr>
              <a:t>Harbour</a:t>
            </a:r>
            <a:r>
              <a:rPr lang="en-US" sz="3600" b="1" dirty="0" smtClean="0">
                <a:latin typeface="Arial"/>
              </a:rPr>
              <a:t> City Photography Club</a:t>
            </a:r>
          </a:p>
          <a:p>
            <a:pPr algn="ctr">
              <a:buNone/>
            </a:pPr>
            <a:r>
              <a:rPr lang="en-US" sz="3600" b="1" dirty="0" smtClean="0">
                <a:latin typeface="Arial"/>
              </a:rPr>
              <a:t>Nanaimo, BC</a:t>
            </a:r>
            <a:endParaRPr lang="en-US" sz="3600" b="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Arial Black"/>
              </a:rPr>
              <a:t>CATEGORIES</a:t>
            </a:r>
            <a:endParaRPr lang="en-US" sz="40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213556"/>
            <a:ext cx="8503920" cy="5263444"/>
          </a:xfrm>
        </p:spPr>
        <p:txBody>
          <a:bodyPr>
            <a:noAutofit/>
          </a:bodyPr>
          <a:lstStyle/>
          <a:p>
            <a:pPr>
              <a:buClrTx/>
              <a:buNone/>
            </a:pPr>
            <a:endParaRPr lang="en-US" sz="3600" dirty="0" smtClean="0">
              <a:latin typeface="Arial Black"/>
            </a:endParaRPr>
          </a:p>
          <a:p>
            <a:pPr>
              <a:buClrTx/>
              <a:buFont typeface="Wingdings" charset="2"/>
              <a:buChar char="§"/>
            </a:pPr>
            <a:r>
              <a:rPr lang="en-US" sz="3600" dirty="0" smtClean="0">
                <a:latin typeface="Arial Black"/>
              </a:rPr>
              <a:t>Macro/</a:t>
            </a:r>
            <a:r>
              <a:rPr lang="en-US" sz="3600" dirty="0" err="1" smtClean="0">
                <a:latin typeface="Arial Black"/>
              </a:rPr>
              <a:t>Closeup</a:t>
            </a:r>
            <a:r>
              <a:rPr lang="en-US" sz="2800" dirty="0" smtClean="0">
                <a:solidFill>
                  <a:schemeClr val="tx1"/>
                </a:solidFill>
                <a:latin typeface="Arial"/>
              </a:rPr>
              <a:t>	</a:t>
            </a:r>
          </a:p>
          <a:p>
            <a:pPr>
              <a:buClrTx/>
              <a:buNone/>
            </a:pPr>
            <a:r>
              <a:rPr lang="en-US" sz="2800" dirty="0" smtClean="0">
                <a:latin typeface="Arial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Arial"/>
              </a:rPr>
              <a:t>These images capture details often overlooked in our day-to-day activities.</a:t>
            </a:r>
          </a:p>
          <a:p>
            <a:pPr marL="274320" lvl="1">
              <a:buClrTx/>
              <a:buSzPct val="85000"/>
              <a:buNone/>
            </a:pPr>
            <a:endParaRPr lang="en-US" sz="3600" dirty="0" smtClean="0">
              <a:latin typeface="Arial Black"/>
            </a:endParaRPr>
          </a:p>
          <a:p>
            <a:pPr>
              <a:buClrTx/>
              <a:buFont typeface="Wingdings" charset="2"/>
              <a:buChar char="§"/>
            </a:pPr>
            <a:r>
              <a:rPr lang="en-US" sz="3600" dirty="0" smtClean="0">
                <a:latin typeface="Arial Black"/>
              </a:rPr>
              <a:t>Open</a:t>
            </a:r>
          </a:p>
          <a:p>
            <a:pPr marL="274320" lvl="1">
              <a:buClrTx/>
              <a:buSzPct val="85000"/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/>
              </a:rPr>
              <a:t>	This category is for photographs that do not belong in any of the above.</a:t>
            </a:r>
            <a:endParaRPr lang="en-US" sz="3600" dirty="0" smtClean="0">
              <a:latin typeface="Arial Black"/>
            </a:endParaRPr>
          </a:p>
          <a:p>
            <a:pPr>
              <a:buClrTx/>
              <a:buNone/>
            </a:pPr>
            <a:endParaRPr lang="en-US" sz="3600" dirty="0" smtClean="0">
              <a:latin typeface="Arial Black"/>
            </a:endParaRPr>
          </a:p>
          <a:p>
            <a:pPr>
              <a:buClrTx/>
              <a:buFont typeface="Wingdings" charset="2"/>
              <a:buChar char="§"/>
            </a:pPr>
            <a:endParaRPr lang="en-US" sz="3600" dirty="0" smtClean="0">
              <a:latin typeface="Arial Black"/>
            </a:endParaRPr>
          </a:p>
          <a:p>
            <a:pPr>
              <a:buClrTx/>
              <a:buFont typeface="Wingdings" charset="2"/>
              <a:buChar char="§"/>
            </a:pPr>
            <a:endParaRPr lang="en-US" sz="3600" dirty="0"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rial Black"/>
              </a:rPr>
              <a:t>Phase One Timeline </a:t>
            </a:r>
            <a:endParaRPr lang="en-US" sz="40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76374"/>
            <a:ext cx="8842248" cy="5699125"/>
          </a:xfrm>
        </p:spPr>
        <p:txBody>
          <a:bodyPr>
            <a:normAutofit fontScale="32500" lnSpcReduction="20000"/>
          </a:bodyPr>
          <a:lstStyle/>
          <a:p>
            <a:pPr lvl="1">
              <a:buNone/>
            </a:pPr>
            <a:endParaRPr lang="en-US" sz="3600" dirty="0" smtClean="0">
              <a:solidFill>
                <a:schemeClr val="tx1"/>
              </a:solidFill>
              <a:latin typeface="Arial Black"/>
            </a:endParaRPr>
          </a:p>
          <a:p>
            <a:pPr>
              <a:buNone/>
            </a:pPr>
            <a:endParaRPr lang="en-US" sz="5091" dirty="0" smtClean="0">
              <a:latin typeface="Arial Black"/>
            </a:endParaRPr>
          </a:p>
          <a:p>
            <a:pPr>
              <a:buNone/>
            </a:pPr>
            <a:r>
              <a:rPr lang="en-US" sz="8615" dirty="0" smtClean="0">
                <a:latin typeface="Arial Black"/>
              </a:rPr>
              <a:t>September</a:t>
            </a:r>
            <a:r>
              <a:rPr lang="en-US" sz="7000" dirty="0" smtClean="0">
                <a:latin typeface="Arial Black"/>
              </a:rPr>
              <a:t>  </a:t>
            </a:r>
          </a:p>
          <a:p>
            <a:pPr>
              <a:buNone/>
            </a:pPr>
            <a:r>
              <a:rPr lang="en-US" sz="7000" dirty="0" smtClean="0">
                <a:latin typeface="Arial Black"/>
              </a:rPr>
              <a:t>Invitations are sent to photographers and clubs</a:t>
            </a:r>
          </a:p>
          <a:p>
            <a:pPr>
              <a:buNone/>
            </a:pPr>
            <a:endParaRPr lang="en-US" sz="7000" dirty="0" smtClean="0">
              <a:latin typeface="Arial Black"/>
            </a:endParaRPr>
          </a:p>
          <a:p>
            <a:pPr>
              <a:buNone/>
            </a:pPr>
            <a:r>
              <a:rPr lang="en-US" sz="8615" dirty="0" smtClean="0">
                <a:latin typeface="Arial Black"/>
              </a:rPr>
              <a:t>October 1 – February 15  </a:t>
            </a:r>
          </a:p>
          <a:p>
            <a:pPr>
              <a:buNone/>
            </a:pPr>
            <a:r>
              <a:rPr lang="en-US" sz="7000" dirty="0" smtClean="0">
                <a:latin typeface="Arial Black"/>
              </a:rPr>
              <a:t>Photographers submit their digital images </a:t>
            </a:r>
          </a:p>
          <a:p>
            <a:pPr>
              <a:buNone/>
            </a:pPr>
            <a:endParaRPr lang="en-US" sz="7000" dirty="0" smtClean="0">
              <a:latin typeface="Arial Black"/>
            </a:endParaRPr>
          </a:p>
          <a:p>
            <a:pPr>
              <a:buNone/>
            </a:pPr>
            <a:r>
              <a:rPr lang="en-US" sz="8615" dirty="0" smtClean="0">
                <a:latin typeface="Arial Black"/>
              </a:rPr>
              <a:t>December 31 </a:t>
            </a:r>
          </a:p>
          <a:p>
            <a:pPr>
              <a:buNone/>
            </a:pPr>
            <a:r>
              <a:rPr lang="en-US" sz="7000" dirty="0" smtClean="0">
                <a:latin typeface="Arial Black"/>
              </a:rPr>
              <a:t>Names are entered for our early-bird draw</a:t>
            </a:r>
          </a:p>
          <a:p>
            <a:pPr>
              <a:buNone/>
            </a:pPr>
            <a:endParaRPr lang="en-US" sz="5091" dirty="0" smtClean="0">
              <a:latin typeface="Arial Black"/>
            </a:endParaRPr>
          </a:p>
          <a:p>
            <a:pPr>
              <a:buNone/>
            </a:pPr>
            <a:endParaRPr lang="en-US" sz="5091" dirty="0" smtClean="0">
              <a:latin typeface="Arial Black"/>
            </a:endParaRPr>
          </a:p>
          <a:p>
            <a:pPr>
              <a:buNone/>
            </a:pPr>
            <a:endParaRPr lang="en-US" sz="3600" dirty="0" smtClean="0">
              <a:latin typeface="Arial Black"/>
            </a:endParaRPr>
          </a:p>
          <a:p>
            <a:pPr>
              <a:buNone/>
            </a:pPr>
            <a:endParaRPr lang="en-US" sz="3600" dirty="0" smtClean="0">
              <a:latin typeface="Arial Black"/>
            </a:endParaRPr>
          </a:p>
          <a:p>
            <a:pPr>
              <a:buNone/>
            </a:pPr>
            <a:endParaRPr lang="en-US" sz="3600" dirty="0" smtClean="0">
              <a:latin typeface="Arial Black"/>
            </a:endParaRPr>
          </a:p>
          <a:p>
            <a:pPr>
              <a:buClrTx/>
              <a:buFont typeface="Wingdings" charset="2"/>
              <a:buChar char="§"/>
            </a:pPr>
            <a:endParaRPr lang="en-US" sz="2027" dirty="0" smtClean="0">
              <a:latin typeface="Arial Black"/>
            </a:endParaRPr>
          </a:p>
          <a:p>
            <a:pPr>
              <a:buNone/>
            </a:pPr>
            <a:r>
              <a:rPr lang="en-US" sz="3600" dirty="0" smtClean="0">
                <a:latin typeface="Arial Black"/>
              </a:rPr>
              <a:t>	</a:t>
            </a:r>
          </a:p>
          <a:p>
            <a:pPr lvl="1">
              <a:buNone/>
            </a:pPr>
            <a:endParaRPr lang="en-US" sz="3600" dirty="0" smtClean="0">
              <a:solidFill>
                <a:schemeClr val="tx1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rial Black"/>
              </a:rPr>
              <a:t>Entry Fees</a:t>
            </a:r>
            <a:endParaRPr lang="en-US" sz="40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lvl="1">
              <a:buNone/>
            </a:pPr>
            <a:endParaRPr lang="en-US" sz="3600" dirty="0" smtClean="0">
              <a:solidFill>
                <a:schemeClr val="tx1"/>
              </a:solidFill>
              <a:latin typeface="Arial Black"/>
            </a:endParaRPr>
          </a:p>
          <a:p>
            <a:pPr>
              <a:buNone/>
            </a:pPr>
            <a:r>
              <a:rPr lang="en-US" sz="3600" dirty="0" smtClean="0">
                <a:latin typeface="Arial Black"/>
              </a:rPr>
              <a:t>Entries are official when fees are paid</a:t>
            </a:r>
          </a:p>
          <a:p>
            <a:pPr>
              <a:buNone/>
            </a:pPr>
            <a:endParaRPr lang="en-US" sz="3600" dirty="0" smtClean="0">
              <a:latin typeface="Arial Black"/>
            </a:endParaRPr>
          </a:p>
          <a:p>
            <a:pPr>
              <a:buNone/>
            </a:pPr>
            <a:r>
              <a:rPr lang="en-US" sz="3600" dirty="0" smtClean="0">
                <a:latin typeface="Arial Black"/>
              </a:rPr>
              <a:t>Payable to HCP Club</a:t>
            </a:r>
          </a:p>
          <a:p>
            <a:pPr>
              <a:buClrTx/>
              <a:buNone/>
            </a:pPr>
            <a:r>
              <a:rPr lang="en-US" sz="3600" dirty="0" smtClean="0">
                <a:latin typeface="Arial Black"/>
              </a:rPr>
              <a:t>	In person to the treasurer</a:t>
            </a:r>
          </a:p>
          <a:p>
            <a:pPr>
              <a:buClrTx/>
              <a:buNone/>
            </a:pPr>
            <a:r>
              <a:rPr lang="en-US" sz="3600" dirty="0" smtClean="0">
                <a:latin typeface="Arial Black"/>
              </a:rPr>
              <a:t>  By postal mail</a:t>
            </a:r>
          </a:p>
          <a:p>
            <a:pPr>
              <a:buClrTx/>
              <a:buNone/>
            </a:pPr>
            <a:r>
              <a:rPr lang="en-US" sz="3600" dirty="0" smtClean="0">
                <a:latin typeface="Arial Black"/>
              </a:rPr>
              <a:t>	By </a:t>
            </a:r>
            <a:r>
              <a:rPr lang="en-US" sz="3600" dirty="0" err="1" smtClean="0">
                <a:latin typeface="Arial Black"/>
              </a:rPr>
              <a:t>eTransfer</a:t>
            </a:r>
            <a:endParaRPr lang="en-US" sz="3600" dirty="0" smtClean="0">
              <a:latin typeface="Arial Black"/>
            </a:endParaRPr>
          </a:p>
          <a:p>
            <a:pPr>
              <a:buClrTx/>
              <a:buFont typeface="Wingdings" charset="2"/>
              <a:buChar char="§"/>
            </a:pPr>
            <a:endParaRPr lang="en-US" sz="2027" dirty="0" smtClean="0">
              <a:latin typeface="Arial Black"/>
            </a:endParaRPr>
          </a:p>
          <a:p>
            <a:pPr>
              <a:buNone/>
            </a:pPr>
            <a:r>
              <a:rPr lang="en-US" sz="3600" dirty="0" smtClean="0">
                <a:latin typeface="Arial Black"/>
              </a:rPr>
              <a:t>	</a:t>
            </a:r>
          </a:p>
          <a:p>
            <a:pPr lvl="1">
              <a:buNone/>
            </a:pPr>
            <a:endParaRPr lang="en-US" sz="3600" dirty="0" smtClean="0">
              <a:solidFill>
                <a:schemeClr val="tx1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54928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rial Black"/>
              </a:rPr>
              <a:t>Phase Two –Selection &amp; </a:t>
            </a:r>
            <a:br>
              <a:rPr lang="en-US" sz="4000" dirty="0" smtClean="0">
                <a:solidFill>
                  <a:schemeClr val="tx1"/>
                </a:solidFill>
                <a:latin typeface="Arial Black"/>
              </a:rPr>
            </a:br>
            <a:r>
              <a:rPr lang="en-US" sz="4000" dirty="0" smtClean="0">
                <a:solidFill>
                  <a:schemeClr val="tx1"/>
                </a:solidFill>
                <a:latin typeface="Arial Black"/>
              </a:rPr>
              <a:t>Printing Timeline </a:t>
            </a:r>
            <a:endParaRPr lang="en-US" sz="40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Tx/>
              <a:buNone/>
            </a:pPr>
            <a:r>
              <a:rPr lang="en-US" sz="3200" dirty="0" smtClean="0">
                <a:latin typeface="Arial Black"/>
              </a:rPr>
              <a:t>February 16</a:t>
            </a:r>
          </a:p>
          <a:p>
            <a:pPr>
              <a:buClrTx/>
              <a:buFont typeface="Wingdings" charset="2"/>
              <a:buChar char="§"/>
            </a:pPr>
            <a:r>
              <a:rPr lang="en-US" sz="3200" dirty="0" smtClean="0">
                <a:latin typeface="Arial Black"/>
              </a:rPr>
              <a:t>Images are sent to external judges</a:t>
            </a:r>
          </a:p>
          <a:p>
            <a:pPr>
              <a:buClrTx/>
              <a:buFont typeface="Wingdings" charset="2"/>
              <a:buChar char="§"/>
            </a:pPr>
            <a:endParaRPr lang="en-US" sz="3200" dirty="0" smtClean="0">
              <a:latin typeface="Arial Black"/>
            </a:endParaRPr>
          </a:p>
          <a:p>
            <a:pPr>
              <a:buClrTx/>
              <a:buNone/>
            </a:pPr>
            <a:r>
              <a:rPr lang="en-US" sz="3200" dirty="0" smtClean="0">
                <a:latin typeface="Arial Black"/>
              </a:rPr>
              <a:t>March 21</a:t>
            </a:r>
          </a:p>
          <a:p>
            <a:pPr>
              <a:buClrTx/>
              <a:buFont typeface="Wingdings" charset="2"/>
              <a:buChar char="§"/>
            </a:pPr>
            <a:r>
              <a:rPr lang="en-US" sz="3200" dirty="0" smtClean="0">
                <a:latin typeface="Arial Black"/>
              </a:rPr>
              <a:t>Judges’ decisions are shared with participants</a:t>
            </a:r>
          </a:p>
          <a:p>
            <a:pPr>
              <a:buClrTx/>
              <a:buFont typeface="Wingdings" charset="2"/>
              <a:buChar char="§"/>
            </a:pPr>
            <a:endParaRPr lang="en-US" sz="3200" dirty="0" smtClean="0">
              <a:latin typeface="Arial Black"/>
            </a:endParaRPr>
          </a:p>
          <a:p>
            <a:pPr>
              <a:buClrTx/>
              <a:buNone/>
            </a:pPr>
            <a:r>
              <a:rPr lang="en-US" sz="3200" dirty="0" smtClean="0">
                <a:latin typeface="Arial Black"/>
              </a:rPr>
              <a:t>March 22 – May 25</a:t>
            </a:r>
          </a:p>
          <a:p>
            <a:pPr>
              <a:buClrTx/>
              <a:buFont typeface="Wingdings" charset="2"/>
              <a:buChar char="§"/>
            </a:pPr>
            <a:r>
              <a:rPr lang="en-US" sz="3200" dirty="0" smtClean="0">
                <a:latin typeface="Arial Black"/>
              </a:rPr>
              <a:t>Selected entrants prepare their prints</a:t>
            </a:r>
          </a:p>
          <a:p>
            <a:pPr>
              <a:buClrTx/>
              <a:buNone/>
            </a:pPr>
            <a:endParaRPr lang="en-US" dirty="0" smtClean="0">
              <a:latin typeface="Arial Black"/>
            </a:endParaRPr>
          </a:p>
          <a:p>
            <a:pPr>
              <a:buFont typeface="Wingdings" charset="2"/>
              <a:buChar char="§"/>
            </a:pPr>
            <a:endParaRPr lang="en-US" dirty="0"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Arial Black"/>
              </a:rPr>
              <a:t>Adjudication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2232" y="1527048"/>
            <a:ext cx="8503920" cy="533095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en-US" sz="3000" dirty="0" smtClean="0">
              <a:latin typeface="Arial Black"/>
            </a:endParaRPr>
          </a:p>
          <a:p>
            <a:pPr>
              <a:buNone/>
            </a:pPr>
            <a:r>
              <a:rPr lang="en-US" sz="5895" dirty="0" smtClean="0">
                <a:latin typeface="Arial Black"/>
              </a:rPr>
              <a:t>Digital Images – Critiqued by 2 external judges to ensure an accepted standard for display.</a:t>
            </a:r>
          </a:p>
          <a:p>
            <a:pPr>
              <a:buNone/>
            </a:pPr>
            <a:endParaRPr lang="en-US" sz="5895" dirty="0" smtClean="0">
              <a:latin typeface="Arial Black"/>
            </a:endParaRPr>
          </a:p>
          <a:p>
            <a:pPr>
              <a:buNone/>
            </a:pPr>
            <a:endParaRPr lang="en-US" sz="5895" dirty="0" smtClean="0">
              <a:latin typeface="Arial Black"/>
            </a:endParaRPr>
          </a:p>
          <a:p>
            <a:pPr>
              <a:buNone/>
            </a:pPr>
            <a:r>
              <a:rPr lang="en-US" sz="5895" dirty="0" smtClean="0">
                <a:latin typeface="Arial Black"/>
              </a:rPr>
              <a:t>Print Display – Evaluated for 1</a:t>
            </a:r>
            <a:r>
              <a:rPr lang="en-US" sz="5895" baseline="30000" dirty="0" smtClean="0">
                <a:latin typeface="Arial Black"/>
              </a:rPr>
              <a:t>st</a:t>
            </a:r>
            <a:r>
              <a:rPr lang="en-US" sz="5895" dirty="0" smtClean="0">
                <a:latin typeface="Arial Black"/>
              </a:rPr>
              <a:t>, 2</a:t>
            </a:r>
            <a:r>
              <a:rPr lang="en-US" sz="5895" baseline="30000" dirty="0" smtClean="0">
                <a:latin typeface="Arial Black"/>
              </a:rPr>
              <a:t>nd</a:t>
            </a:r>
            <a:r>
              <a:rPr lang="en-US" sz="5895" dirty="0" smtClean="0">
                <a:latin typeface="Arial Black"/>
              </a:rPr>
              <a:t>, 3</a:t>
            </a:r>
            <a:r>
              <a:rPr lang="en-US" sz="5895" baseline="30000" dirty="0" smtClean="0">
                <a:latin typeface="Arial Black"/>
              </a:rPr>
              <a:t>rd</a:t>
            </a:r>
            <a:r>
              <a:rPr lang="en-US" sz="5895" dirty="0" smtClean="0">
                <a:latin typeface="Arial Black"/>
              </a:rPr>
              <a:t> and </a:t>
            </a:r>
            <a:r>
              <a:rPr lang="en-US" sz="5895" dirty="0" err="1" smtClean="0">
                <a:latin typeface="Arial Black"/>
              </a:rPr>
              <a:t>honourable</a:t>
            </a:r>
            <a:r>
              <a:rPr lang="en-US" sz="5895" dirty="0" smtClean="0">
                <a:latin typeface="Arial Black"/>
              </a:rPr>
              <a:t> mention by 3 judges who have not seen the digital images. </a:t>
            </a:r>
          </a:p>
          <a:p>
            <a:pPr>
              <a:buNone/>
            </a:pPr>
            <a:endParaRPr lang="en-US" sz="5895" dirty="0" smtClean="0">
              <a:latin typeface="Arial Black"/>
            </a:endParaRPr>
          </a:p>
          <a:p>
            <a:pPr>
              <a:buNone/>
            </a:pPr>
            <a:endParaRPr lang="en-US" sz="5895" dirty="0" smtClean="0">
              <a:latin typeface="Arial Black"/>
            </a:endParaRPr>
          </a:p>
          <a:p>
            <a:pPr>
              <a:buNone/>
            </a:pPr>
            <a:r>
              <a:rPr lang="en-US" sz="5895" dirty="0" smtClean="0">
                <a:latin typeface="Arial Black"/>
              </a:rPr>
              <a:t>Prints will be given a score out of 30, which will be shared privately with the artist.</a:t>
            </a:r>
          </a:p>
          <a:p>
            <a:pPr>
              <a:buNone/>
            </a:pPr>
            <a:endParaRPr lang="en-US" sz="8000" dirty="0" smtClean="0">
              <a:latin typeface="Arial Black"/>
            </a:endParaRPr>
          </a:p>
          <a:p>
            <a:pPr>
              <a:buNone/>
            </a:pPr>
            <a:r>
              <a:rPr lang="en-US" sz="8000" dirty="0" smtClean="0">
                <a:latin typeface="Arial Black"/>
              </a:rPr>
              <a:t> </a:t>
            </a:r>
          </a:p>
          <a:p>
            <a:pPr>
              <a:buNone/>
            </a:pPr>
            <a:endParaRPr lang="en-US" sz="3000" dirty="0">
              <a:latin typeface="Arial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 Black"/>
              </a:rPr>
              <a:t>Printing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ClrTx/>
              <a:buNone/>
            </a:pPr>
            <a:r>
              <a:rPr lang="en-US" sz="3200" dirty="0" smtClean="0">
                <a:latin typeface="Arial Black"/>
              </a:rPr>
              <a:t>Print size INCLUDING FRAME</a:t>
            </a:r>
          </a:p>
          <a:p>
            <a:pPr>
              <a:buClrTx/>
              <a:buFont typeface="Wingdings" charset="2"/>
              <a:buChar char="§"/>
            </a:pPr>
            <a:endParaRPr lang="en-US" sz="3200" dirty="0" smtClean="0">
              <a:latin typeface="Arial Black"/>
            </a:endParaRPr>
          </a:p>
          <a:p>
            <a:pPr lvl="1">
              <a:buClrTx/>
              <a:buFont typeface="Wingdings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11x14 inches minimum </a:t>
            </a:r>
          </a:p>
          <a:p>
            <a:pPr lvl="1">
              <a:buClrTx/>
              <a:buFont typeface="Wingdings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36 inches maximum on the larger side</a:t>
            </a:r>
          </a:p>
          <a:p>
            <a:pPr lvl="1">
              <a:buClrTx/>
              <a:buFont typeface="Wingdings" charset="2"/>
              <a:buChar char="§"/>
            </a:pPr>
            <a:endParaRPr lang="en-US" sz="2800" i="1" dirty="0" smtClean="0">
              <a:solidFill>
                <a:schemeClr val="tx1"/>
              </a:solidFill>
              <a:latin typeface="Arial Black"/>
            </a:endParaRPr>
          </a:p>
          <a:p>
            <a:pPr lvl="1">
              <a:buClrTx/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No identifying marks on the front of the image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 Black"/>
              </a:rPr>
              <a:t>Mounting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61438"/>
            <a:ext cx="8503920" cy="4337610"/>
          </a:xfrm>
        </p:spPr>
        <p:txBody>
          <a:bodyPr>
            <a:noAutofit/>
          </a:bodyPr>
          <a:lstStyle/>
          <a:p>
            <a:pPr>
              <a:buClrTx/>
              <a:buFont typeface="Wingdings" charset="2"/>
              <a:buChar char="§"/>
            </a:pPr>
            <a:r>
              <a:rPr lang="en-US" sz="3000" dirty="0" smtClean="0">
                <a:latin typeface="Arial Black"/>
              </a:rPr>
              <a:t>Foam core</a:t>
            </a:r>
          </a:p>
          <a:p>
            <a:pPr>
              <a:buClrTx/>
              <a:buFont typeface="Wingdings" charset="2"/>
              <a:buChar char="§"/>
            </a:pPr>
            <a:r>
              <a:rPr lang="en-US" sz="3000" dirty="0" smtClean="0">
                <a:latin typeface="Arial Black"/>
              </a:rPr>
              <a:t>Metal</a:t>
            </a:r>
          </a:p>
          <a:p>
            <a:pPr>
              <a:buClrTx/>
              <a:buFont typeface="Wingdings" charset="2"/>
              <a:buChar char="§"/>
            </a:pPr>
            <a:r>
              <a:rPr lang="en-US" sz="3000" dirty="0" smtClean="0">
                <a:latin typeface="Arial Black"/>
              </a:rPr>
              <a:t>Canvas</a:t>
            </a:r>
          </a:p>
          <a:p>
            <a:pPr>
              <a:buClrTx/>
              <a:buFont typeface="Wingdings" charset="2"/>
              <a:buChar char="§"/>
            </a:pPr>
            <a:r>
              <a:rPr lang="en-US" sz="3000" dirty="0" smtClean="0">
                <a:latin typeface="Arial Black"/>
              </a:rPr>
              <a:t>Wood laminate</a:t>
            </a:r>
          </a:p>
          <a:p>
            <a:pPr>
              <a:buClrTx/>
              <a:buFont typeface="Wingdings" charset="2"/>
              <a:buChar char="§"/>
            </a:pPr>
            <a:r>
              <a:rPr lang="en-US" sz="3000" dirty="0" smtClean="0">
                <a:latin typeface="Arial Black"/>
              </a:rPr>
              <a:t>Framed</a:t>
            </a:r>
          </a:p>
          <a:p>
            <a:pPr>
              <a:buClrTx/>
              <a:buFont typeface="Wingdings" charset="2"/>
              <a:buChar char="§"/>
            </a:pPr>
            <a:r>
              <a:rPr lang="en-US" sz="3000" dirty="0" smtClean="0">
                <a:latin typeface="Arial Black"/>
              </a:rPr>
              <a:t>Picture wire with D fasteners</a:t>
            </a:r>
          </a:p>
          <a:p>
            <a:pPr lvl="1">
              <a:buClrTx/>
              <a:buNone/>
            </a:pPr>
            <a:endParaRPr lang="en-US" sz="3000" dirty="0" smtClean="0">
              <a:latin typeface="Arial Black"/>
            </a:endParaRPr>
          </a:p>
          <a:p>
            <a:pPr lvl="1">
              <a:buClrTx/>
              <a:buNone/>
            </a:pPr>
            <a:endParaRPr lang="en-US" sz="3000" dirty="0" smtClean="0">
              <a:solidFill>
                <a:schemeClr val="tx1"/>
              </a:solidFill>
              <a:latin typeface="Arial Black"/>
            </a:endParaRPr>
          </a:p>
          <a:p>
            <a:pPr lvl="1">
              <a:buClrTx/>
              <a:buNone/>
            </a:pPr>
            <a:r>
              <a:rPr lang="en-US" sz="3000" dirty="0" smtClean="0">
                <a:solidFill>
                  <a:schemeClr val="tx1"/>
                </a:solidFill>
                <a:latin typeface="Arial Black"/>
              </a:rPr>
              <a:t>	</a:t>
            </a:r>
            <a:endParaRPr lang="en-US" sz="3000" dirty="0" smtClean="0">
              <a:latin typeface="Arial Black"/>
            </a:endParaRPr>
          </a:p>
          <a:p>
            <a:pPr lvl="1">
              <a:buFont typeface="Wingdings" charset="2"/>
              <a:buChar char="§"/>
            </a:pPr>
            <a:endParaRPr lang="en-US" sz="3000" dirty="0" smtClean="0">
              <a:solidFill>
                <a:schemeClr val="tx1"/>
              </a:solidFill>
              <a:latin typeface="Arial Black"/>
            </a:endParaRPr>
          </a:p>
          <a:p>
            <a:pPr>
              <a:buFont typeface="Wingdings" charset="2"/>
              <a:buChar char="§"/>
            </a:pPr>
            <a:endParaRPr lang="en-US" sz="3000" dirty="0"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rial Black"/>
              </a:rPr>
              <a:t>Labeling</a:t>
            </a:r>
            <a:endParaRPr lang="en-US" sz="40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Tx/>
              <a:buNone/>
            </a:pPr>
            <a:endParaRPr lang="en-US" dirty="0" smtClean="0">
              <a:latin typeface="Arial Black"/>
            </a:endParaRPr>
          </a:p>
          <a:p>
            <a:pPr>
              <a:buClrTx/>
              <a:buNone/>
            </a:pPr>
            <a:r>
              <a:rPr lang="en-US" sz="3200" dirty="0" smtClean="0">
                <a:latin typeface="Arial Black"/>
              </a:rPr>
              <a:t>Include a label on the back with</a:t>
            </a:r>
          </a:p>
          <a:p>
            <a:pPr lvl="1">
              <a:buClrTx/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Arial Black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your name</a:t>
            </a:r>
          </a:p>
          <a:p>
            <a:pPr lvl="1">
              <a:buClrTx/>
              <a:buFont typeface="Wingdings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	title of the print</a:t>
            </a:r>
            <a:endParaRPr lang="en-US" sz="2600" dirty="0" smtClean="0">
              <a:solidFill>
                <a:schemeClr val="tx1"/>
              </a:solidFill>
              <a:latin typeface="Arial Black"/>
            </a:endParaRPr>
          </a:p>
          <a:p>
            <a:pPr lvl="1">
              <a:buClrTx/>
              <a:buFont typeface="Wingdings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   category to which it belongs</a:t>
            </a:r>
          </a:p>
          <a:p>
            <a:pPr lvl="1">
              <a:buClrTx/>
              <a:buFont typeface="Wingdings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	selling price (if applicable)</a:t>
            </a:r>
          </a:p>
          <a:p>
            <a:pPr lvl="1">
              <a:buClrTx/>
              <a:buFont typeface="Wingdings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   contact information</a:t>
            </a:r>
            <a:endParaRPr lang="en-US" sz="2400" dirty="0" smtClean="0">
              <a:solidFill>
                <a:schemeClr val="tx1"/>
              </a:solidFill>
              <a:latin typeface="Arial Black"/>
            </a:endParaRPr>
          </a:p>
          <a:p>
            <a:pPr lvl="1">
              <a:buClrTx/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		</a:t>
            </a:r>
          </a:p>
          <a:p>
            <a:pPr lvl="1">
              <a:buClrTx/>
              <a:buFont typeface="Courier New"/>
              <a:buChar char="o"/>
            </a:pPr>
            <a:endParaRPr lang="en-US" dirty="0" smtClean="0">
              <a:latin typeface="Arial Black"/>
            </a:endParaRPr>
          </a:p>
          <a:p>
            <a:pPr lvl="1">
              <a:buFont typeface="Wingdings" charset="2"/>
              <a:buChar char="§"/>
            </a:pPr>
            <a:endParaRPr lang="en-US" dirty="0" smtClean="0">
              <a:solidFill>
                <a:schemeClr val="tx1"/>
              </a:solidFill>
              <a:latin typeface="Arial Black"/>
            </a:endParaRPr>
          </a:p>
          <a:p>
            <a:pPr>
              <a:buFont typeface="Wingdings" charset="2"/>
              <a:buChar char="§"/>
            </a:pPr>
            <a:endParaRPr lang="en-US" dirty="0"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rial Black"/>
              </a:rPr>
              <a:t>Hanging Fees</a:t>
            </a:r>
            <a:endParaRPr lang="en-US" sz="40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buNone/>
            </a:pPr>
            <a:endParaRPr lang="en-US" sz="3600" dirty="0" smtClean="0">
              <a:solidFill>
                <a:schemeClr val="tx1"/>
              </a:solidFill>
              <a:latin typeface="Arial Black"/>
            </a:endParaRPr>
          </a:p>
          <a:p>
            <a:pPr>
              <a:buNone/>
            </a:pPr>
            <a:r>
              <a:rPr lang="en-US" sz="3600" dirty="0" smtClean="0">
                <a:latin typeface="Arial Black"/>
              </a:rPr>
              <a:t>$10 per print, payable by April 10</a:t>
            </a:r>
          </a:p>
          <a:p>
            <a:pPr>
              <a:buNone/>
            </a:pPr>
            <a:endParaRPr lang="en-US" sz="3600" dirty="0" smtClean="0">
              <a:latin typeface="Arial Black"/>
            </a:endParaRPr>
          </a:p>
          <a:p>
            <a:pPr>
              <a:buNone/>
            </a:pPr>
            <a:r>
              <a:rPr lang="en-US" sz="3600" dirty="0" smtClean="0">
                <a:latin typeface="Arial Black"/>
              </a:rPr>
              <a:t>Payable to HCP Club</a:t>
            </a:r>
          </a:p>
          <a:p>
            <a:pPr>
              <a:buClrTx/>
              <a:buNone/>
            </a:pPr>
            <a:r>
              <a:rPr lang="en-US" sz="3600" dirty="0" smtClean="0">
                <a:latin typeface="Arial Black"/>
              </a:rPr>
              <a:t>	In person to the treasurer</a:t>
            </a:r>
          </a:p>
          <a:p>
            <a:pPr>
              <a:buClrTx/>
              <a:buNone/>
            </a:pPr>
            <a:r>
              <a:rPr lang="en-US" sz="3600" dirty="0" smtClean="0">
                <a:latin typeface="Arial Black"/>
              </a:rPr>
              <a:t>  By postal mail</a:t>
            </a:r>
          </a:p>
          <a:p>
            <a:pPr>
              <a:buClrTx/>
              <a:buNone/>
            </a:pPr>
            <a:r>
              <a:rPr lang="en-US" sz="3600" dirty="0" smtClean="0">
                <a:latin typeface="Arial Black"/>
              </a:rPr>
              <a:t>	By </a:t>
            </a:r>
            <a:r>
              <a:rPr lang="en-US" sz="3600" dirty="0" err="1" smtClean="0">
                <a:latin typeface="Arial Black"/>
              </a:rPr>
              <a:t>eTransfer</a:t>
            </a:r>
            <a:endParaRPr lang="en-US" sz="3600" dirty="0" smtClean="0">
              <a:latin typeface="Arial Black"/>
            </a:endParaRPr>
          </a:p>
          <a:p>
            <a:pPr>
              <a:buClrTx/>
              <a:buFont typeface="Wingdings" charset="2"/>
              <a:buChar char="§"/>
            </a:pPr>
            <a:endParaRPr lang="en-US" sz="2027" dirty="0" smtClean="0">
              <a:latin typeface="Arial Black"/>
            </a:endParaRPr>
          </a:p>
          <a:p>
            <a:pPr>
              <a:buNone/>
            </a:pPr>
            <a:r>
              <a:rPr lang="en-US" sz="3600" dirty="0" smtClean="0">
                <a:latin typeface="Arial Black"/>
              </a:rPr>
              <a:t>	</a:t>
            </a:r>
          </a:p>
          <a:p>
            <a:pPr lvl="1">
              <a:buNone/>
            </a:pPr>
            <a:endParaRPr lang="en-US" sz="3600" dirty="0" smtClean="0">
              <a:solidFill>
                <a:schemeClr val="tx1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2803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rial Black"/>
              </a:rPr>
              <a:t>Phase Three – </a:t>
            </a:r>
            <a:r>
              <a:rPr lang="en-US" sz="4000" dirty="0" err="1" smtClean="0">
                <a:solidFill>
                  <a:schemeClr val="tx1"/>
                </a:solidFill>
                <a:latin typeface="Arial Black"/>
              </a:rPr>
              <a:t>ShowcaseTimeline</a:t>
            </a:r>
            <a:r>
              <a:rPr lang="en-US" sz="4000" dirty="0" smtClean="0">
                <a:solidFill>
                  <a:schemeClr val="tx1"/>
                </a:solidFill>
                <a:latin typeface="Arial Black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49778"/>
            <a:ext cx="8503920" cy="4684889"/>
          </a:xfrm>
        </p:spPr>
        <p:txBody>
          <a:bodyPr>
            <a:normAutofit/>
          </a:bodyPr>
          <a:lstStyle/>
          <a:p>
            <a:pPr>
              <a:buClrTx/>
              <a:buFont typeface="Wingdings" charset="2"/>
              <a:buChar char="§"/>
            </a:pPr>
            <a:r>
              <a:rPr lang="en-US" sz="2800" dirty="0" smtClean="0">
                <a:latin typeface="Arial Black"/>
              </a:rPr>
              <a:t>May 26 </a:t>
            </a:r>
            <a:r>
              <a:rPr lang="en-US" dirty="0" smtClean="0">
                <a:latin typeface="Arial Black"/>
              </a:rPr>
              <a:t>-  Prints are dropped off at the gallery</a:t>
            </a:r>
          </a:p>
          <a:p>
            <a:pPr>
              <a:buClrTx/>
              <a:buFont typeface="Wingdings" charset="2"/>
              <a:buChar char="§"/>
            </a:pPr>
            <a:endParaRPr lang="en-US" dirty="0" smtClean="0">
              <a:latin typeface="Arial Black"/>
            </a:endParaRPr>
          </a:p>
          <a:p>
            <a:pPr>
              <a:buClrTx/>
              <a:buFont typeface="Wingdings" charset="2"/>
              <a:buChar char="§"/>
            </a:pPr>
            <a:r>
              <a:rPr lang="en-US" sz="2800" dirty="0" smtClean="0">
                <a:latin typeface="Arial Black"/>
              </a:rPr>
              <a:t>May 27 </a:t>
            </a:r>
            <a:r>
              <a:rPr lang="en-US" dirty="0" smtClean="0">
                <a:latin typeface="Arial Black"/>
              </a:rPr>
              <a:t>-  Prints are hung by gallery staff, with the title of the photograph</a:t>
            </a:r>
          </a:p>
          <a:p>
            <a:pPr>
              <a:buClrTx/>
              <a:buFont typeface="Wingdings" charset="2"/>
              <a:buChar char="§"/>
            </a:pPr>
            <a:endParaRPr lang="en-US" dirty="0" smtClean="0">
              <a:latin typeface="Arial Black"/>
            </a:endParaRPr>
          </a:p>
          <a:p>
            <a:pPr>
              <a:buClrTx/>
              <a:buFont typeface="Wingdings" charset="2"/>
              <a:buChar char="§"/>
            </a:pPr>
            <a:r>
              <a:rPr lang="en-US" sz="2800" dirty="0" smtClean="0">
                <a:latin typeface="Arial Black"/>
              </a:rPr>
              <a:t>May 28 </a:t>
            </a:r>
            <a:r>
              <a:rPr lang="en-US" dirty="0" smtClean="0">
                <a:latin typeface="Arial Black"/>
              </a:rPr>
              <a:t>-  Prints are formally critiqued</a:t>
            </a:r>
          </a:p>
          <a:p>
            <a:pPr>
              <a:buClrTx/>
              <a:buFont typeface="Wingdings" charset="2"/>
              <a:buChar char="§"/>
            </a:pPr>
            <a:endParaRPr lang="en-US" dirty="0" smtClean="0">
              <a:latin typeface="Arial Black"/>
            </a:endParaRPr>
          </a:p>
          <a:p>
            <a:pPr>
              <a:buClrTx/>
              <a:buFont typeface="Wingdings" charset="2"/>
              <a:buChar char="§"/>
            </a:pPr>
            <a:r>
              <a:rPr lang="en-US" sz="2800" dirty="0" smtClean="0">
                <a:latin typeface="Arial Black"/>
              </a:rPr>
              <a:t>May 29 </a:t>
            </a:r>
            <a:r>
              <a:rPr lang="en-US" dirty="0" smtClean="0">
                <a:latin typeface="Arial Black"/>
              </a:rPr>
              <a:t>- Opening Night Awards Ceremony </a:t>
            </a:r>
          </a:p>
          <a:p>
            <a:pPr>
              <a:buClrTx/>
              <a:buFont typeface="Wingdings" charset="2"/>
              <a:buChar char="§"/>
            </a:pPr>
            <a:endParaRPr lang="en-US" dirty="0" smtClean="0">
              <a:latin typeface="Arial Black"/>
            </a:endParaRPr>
          </a:p>
          <a:p>
            <a:pPr>
              <a:buClrTx/>
              <a:buFont typeface="Wingdings" charset="2"/>
              <a:buChar char="§"/>
            </a:pPr>
            <a:endParaRPr lang="en-US" dirty="0" smtClean="0">
              <a:latin typeface="Arial Black"/>
            </a:endParaRPr>
          </a:p>
          <a:p>
            <a:pPr lvl="1">
              <a:buClrTx/>
              <a:buNone/>
            </a:pPr>
            <a:endParaRPr lang="en-US" dirty="0" smtClean="0">
              <a:latin typeface="Arial Black"/>
            </a:endParaRPr>
          </a:p>
          <a:p>
            <a:pPr lvl="1">
              <a:buFont typeface="Wingdings" charset="2"/>
              <a:buChar char="§"/>
            </a:pPr>
            <a:endParaRPr lang="en-US" dirty="0" smtClean="0">
              <a:solidFill>
                <a:schemeClr val="tx1"/>
              </a:solidFill>
              <a:latin typeface="Arial Black"/>
            </a:endParaRPr>
          </a:p>
          <a:p>
            <a:pPr>
              <a:buFont typeface="Wingdings" charset="2"/>
              <a:buChar char="§"/>
            </a:pPr>
            <a:endParaRPr lang="en-US" dirty="0">
              <a:latin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2355" y="6598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56801"/>
            <a:ext cx="7772400" cy="333208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4800" dirty="0" smtClean="0">
                <a:solidFill>
                  <a:schemeClr val="tx1"/>
                </a:solidFill>
                <a:latin typeface="Arial Black"/>
              </a:rPr>
              <a:t>June 1 – June 12</a:t>
            </a:r>
            <a:endParaRPr lang="en-US" sz="3600" dirty="0" smtClean="0">
              <a:solidFill>
                <a:schemeClr val="tx1"/>
              </a:solidFill>
              <a:latin typeface="Arial Black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 Black"/>
              </a:rPr>
              <a:t>Daily </a:t>
            </a:r>
            <a:r>
              <a:rPr lang="en-US" sz="3600" dirty="0" smtClean="0">
                <a:solidFill>
                  <a:schemeClr val="tx1"/>
                </a:solidFill>
                <a:latin typeface="Arial Black"/>
              </a:rPr>
              <a:t>10</a:t>
            </a:r>
            <a:r>
              <a:rPr lang="en-US" sz="2400" dirty="0" smtClean="0">
                <a:solidFill>
                  <a:schemeClr val="tx1"/>
                </a:solidFill>
                <a:latin typeface="Arial Black"/>
              </a:rPr>
              <a:t>am</a:t>
            </a:r>
            <a:r>
              <a:rPr lang="en-US" sz="3600" dirty="0" smtClean="0">
                <a:solidFill>
                  <a:schemeClr val="tx1"/>
                </a:solidFill>
                <a:latin typeface="Arial Black"/>
              </a:rPr>
              <a:t> – 3</a:t>
            </a:r>
            <a:r>
              <a:rPr lang="en-US" sz="2400" dirty="0" smtClean="0">
                <a:solidFill>
                  <a:schemeClr val="tx1"/>
                </a:solidFill>
                <a:latin typeface="Arial Black"/>
              </a:rPr>
              <a:t>pm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Friday, June 5  </a:t>
            </a:r>
            <a:r>
              <a:rPr lang="en-US" sz="3600" dirty="0" smtClean="0">
                <a:solidFill>
                  <a:schemeClr val="tx1"/>
                </a:solidFill>
                <a:latin typeface="Arial Black"/>
              </a:rPr>
              <a:t>10</a:t>
            </a:r>
            <a:r>
              <a:rPr lang="en-US" sz="2400" dirty="0" smtClean="0">
                <a:solidFill>
                  <a:schemeClr val="tx1"/>
                </a:solidFill>
                <a:latin typeface="Arial Black"/>
              </a:rPr>
              <a:t>am – </a:t>
            </a:r>
            <a:r>
              <a:rPr lang="en-US" sz="3600" dirty="0" smtClean="0">
                <a:solidFill>
                  <a:schemeClr val="tx1"/>
                </a:solidFill>
                <a:latin typeface="Arial Black"/>
              </a:rPr>
              <a:t>7</a:t>
            </a:r>
            <a:r>
              <a:rPr lang="en-US" sz="2400" dirty="0" smtClean="0">
                <a:solidFill>
                  <a:schemeClr val="tx1"/>
                </a:solidFill>
                <a:latin typeface="Arial Black"/>
              </a:rPr>
              <a:t>pm</a:t>
            </a:r>
          </a:p>
          <a:p>
            <a:endParaRPr lang="en-US" sz="2400" dirty="0" smtClean="0">
              <a:solidFill>
                <a:schemeClr val="tx1"/>
              </a:solidFill>
              <a:latin typeface="Arial Black"/>
            </a:endParaRPr>
          </a:p>
          <a:p>
            <a:endParaRPr lang="en-US" sz="2800" dirty="0" smtClean="0">
              <a:solidFill>
                <a:schemeClr val="tx1"/>
              </a:solidFill>
              <a:latin typeface="Arial Black"/>
            </a:endParaRPr>
          </a:p>
          <a:p>
            <a:endParaRPr lang="en-US" sz="3600" dirty="0" smtClean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Arial Black"/>
              </a:rPr>
              <a:t>PHOTO SALON 2020</a:t>
            </a:r>
            <a:endParaRPr lang="en-US" sz="6000" dirty="0">
              <a:solidFill>
                <a:schemeClr val="tx1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rial Black"/>
              </a:rPr>
              <a:t>Phase Three – Timeline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Wingdings" charset="2"/>
              <a:buChar char="§"/>
            </a:pPr>
            <a:endParaRPr lang="en-US" dirty="0" smtClean="0">
              <a:latin typeface="Arial Black"/>
            </a:endParaRPr>
          </a:p>
          <a:p>
            <a:pPr>
              <a:buClrTx/>
              <a:buFont typeface="Wingdings" charset="2"/>
              <a:buChar char="§"/>
            </a:pPr>
            <a:r>
              <a:rPr lang="en-US" sz="2800" dirty="0" smtClean="0">
                <a:latin typeface="Arial Black"/>
              </a:rPr>
              <a:t>June 1 - June 12 </a:t>
            </a:r>
            <a:r>
              <a:rPr lang="en-US" dirty="0" smtClean="0">
                <a:latin typeface="Arial Black"/>
              </a:rPr>
              <a:t>– Photo Salon 2020 is open to the public</a:t>
            </a:r>
          </a:p>
          <a:p>
            <a:pPr>
              <a:buClrTx/>
              <a:buFont typeface="Wingdings" charset="2"/>
              <a:buChar char="§"/>
            </a:pPr>
            <a:endParaRPr lang="en-US" dirty="0" smtClean="0">
              <a:latin typeface="Arial Black"/>
            </a:endParaRPr>
          </a:p>
          <a:p>
            <a:pPr>
              <a:buClrTx/>
              <a:buFont typeface="Wingdings" charset="2"/>
              <a:buChar char="§"/>
            </a:pPr>
            <a:r>
              <a:rPr lang="en-US" sz="2800" dirty="0" smtClean="0">
                <a:latin typeface="Arial Black"/>
              </a:rPr>
              <a:t>June 15 </a:t>
            </a:r>
            <a:r>
              <a:rPr lang="en-US" dirty="0" smtClean="0">
                <a:latin typeface="Arial Black"/>
              </a:rPr>
              <a:t>- Prints are picked up</a:t>
            </a:r>
          </a:p>
          <a:p>
            <a:pPr>
              <a:buClrTx/>
              <a:buFont typeface="Wingdings" charset="2"/>
              <a:buChar char="§"/>
            </a:pPr>
            <a:endParaRPr lang="en-US" dirty="0" smtClean="0">
              <a:latin typeface="Arial Black"/>
            </a:endParaRPr>
          </a:p>
          <a:p>
            <a:pPr>
              <a:buClrTx/>
              <a:buFont typeface="Wingdings" charset="2"/>
              <a:buChar char="§"/>
            </a:pPr>
            <a:r>
              <a:rPr lang="en-US" sz="2800" dirty="0" smtClean="0">
                <a:latin typeface="Arial Black"/>
              </a:rPr>
              <a:t>June 16  </a:t>
            </a:r>
            <a:r>
              <a:rPr lang="en-US" dirty="0" smtClean="0">
                <a:latin typeface="Arial Black"/>
              </a:rPr>
              <a:t>- People’s Choice Award is presented at the HCPC Social </a:t>
            </a:r>
          </a:p>
          <a:p>
            <a:pPr lvl="1">
              <a:buClrTx/>
              <a:buNone/>
            </a:pPr>
            <a:endParaRPr lang="en-US" dirty="0" smtClean="0">
              <a:latin typeface="Arial Black"/>
            </a:endParaRPr>
          </a:p>
          <a:p>
            <a:pPr lvl="1">
              <a:buFont typeface="Wingdings" charset="2"/>
              <a:buChar char="§"/>
            </a:pPr>
            <a:endParaRPr lang="en-US" dirty="0" smtClean="0">
              <a:solidFill>
                <a:schemeClr val="tx1"/>
              </a:solidFill>
              <a:latin typeface="Arial Black"/>
            </a:endParaRPr>
          </a:p>
          <a:p>
            <a:pPr>
              <a:buFont typeface="Wingdings" charset="2"/>
              <a:buChar char="§"/>
            </a:pPr>
            <a:endParaRPr lang="en-US" dirty="0">
              <a:latin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2355" y="6598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Arial Black"/>
              </a:rPr>
              <a:t>Opening Night</a:t>
            </a:r>
            <a:endParaRPr lang="en-US" sz="4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latin typeface="Arial Black"/>
            </a:endParaRPr>
          </a:p>
          <a:p>
            <a:pPr>
              <a:buNone/>
            </a:pPr>
            <a:endParaRPr lang="en-US" dirty="0" smtClean="0">
              <a:latin typeface="Arial Black"/>
            </a:endParaRPr>
          </a:p>
          <a:p>
            <a:pPr algn="ctr">
              <a:buNone/>
            </a:pPr>
            <a:r>
              <a:rPr lang="en-US" sz="4000" dirty="0" smtClean="0">
                <a:latin typeface="Arial Black"/>
              </a:rPr>
              <a:t>	Friday, May 29, 7 pm</a:t>
            </a:r>
          </a:p>
          <a:p>
            <a:pPr algn="ctr">
              <a:buNone/>
            </a:pPr>
            <a:r>
              <a:rPr lang="en-US" sz="4000" dirty="0" smtClean="0">
                <a:latin typeface="Arial Black"/>
              </a:rPr>
              <a:t>The View Gallery</a:t>
            </a:r>
          </a:p>
          <a:p>
            <a:pPr algn="ctr">
              <a:buNone/>
            </a:pPr>
            <a:r>
              <a:rPr lang="en-US" sz="3459" dirty="0" smtClean="0">
                <a:latin typeface="Arial Black"/>
              </a:rPr>
              <a:t>  Free Parking: Lot G</a:t>
            </a:r>
            <a:endParaRPr lang="en-US" sz="2400" dirty="0" smtClean="0">
              <a:latin typeface="Arial Black"/>
            </a:endParaRPr>
          </a:p>
          <a:p>
            <a:pPr>
              <a:buNone/>
            </a:pPr>
            <a:endParaRPr lang="en-US" sz="3600" dirty="0" smtClean="0">
              <a:latin typeface="Arial Black"/>
            </a:endParaRPr>
          </a:p>
          <a:p>
            <a:pPr>
              <a:buNone/>
            </a:pPr>
            <a:r>
              <a:rPr lang="en-US" sz="3600" dirty="0" smtClean="0">
                <a:latin typeface="Arial Black"/>
              </a:rPr>
              <a:t>			</a:t>
            </a:r>
            <a:endParaRPr lang="en-US" sz="3600" dirty="0"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Arial Black"/>
              </a:rPr>
              <a:t>Opening Night</a:t>
            </a:r>
            <a:endParaRPr lang="en-US" sz="4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517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>
              <a:latin typeface="Arial Black"/>
            </a:endParaRPr>
          </a:p>
          <a:p>
            <a:pPr algn="ctr">
              <a:buNone/>
            </a:pPr>
            <a:r>
              <a:rPr lang="en-US" sz="4000" dirty="0" smtClean="0">
                <a:latin typeface="Arial Black"/>
              </a:rPr>
              <a:t>	</a:t>
            </a:r>
          </a:p>
          <a:p>
            <a:pPr algn="ctr">
              <a:buNone/>
            </a:pPr>
            <a:r>
              <a:rPr lang="en-US" sz="2000" dirty="0" smtClean="0">
                <a:latin typeface="Arial Black"/>
              </a:rPr>
              <a:t> </a:t>
            </a:r>
            <a:r>
              <a:rPr lang="en-US" sz="2824" dirty="0" smtClean="0">
                <a:latin typeface="Arial Black"/>
              </a:rPr>
              <a:t>Celebrate With the Winners</a:t>
            </a:r>
          </a:p>
          <a:p>
            <a:pPr algn="ctr">
              <a:buNone/>
            </a:pPr>
            <a:r>
              <a:rPr lang="en-US" sz="2824" dirty="0" smtClean="0">
                <a:latin typeface="Arial Black"/>
              </a:rPr>
              <a:t>Network &amp; Socialize</a:t>
            </a:r>
          </a:p>
          <a:p>
            <a:pPr algn="ctr">
              <a:buNone/>
            </a:pPr>
            <a:r>
              <a:rPr lang="en-US" sz="2824" dirty="0" smtClean="0">
                <a:latin typeface="Arial Black"/>
              </a:rPr>
              <a:t>Enjoy Refreshments</a:t>
            </a:r>
          </a:p>
          <a:p>
            <a:pPr algn="ctr">
              <a:buNone/>
            </a:pPr>
            <a:r>
              <a:rPr lang="en-US" sz="2824" dirty="0" smtClean="0">
                <a:latin typeface="Arial Black"/>
              </a:rPr>
              <a:t>Vote for Your </a:t>
            </a:r>
            <a:r>
              <a:rPr lang="en-US" sz="2824" dirty="0" err="1" smtClean="0">
                <a:latin typeface="Arial Black"/>
              </a:rPr>
              <a:t>Favourite</a:t>
            </a:r>
            <a:r>
              <a:rPr lang="en-US" sz="2824" dirty="0" smtClean="0">
                <a:latin typeface="Arial Black"/>
              </a:rPr>
              <a:t> Image</a:t>
            </a:r>
          </a:p>
          <a:p>
            <a:pPr algn="ctr">
              <a:buNone/>
            </a:pPr>
            <a:r>
              <a:rPr lang="en-US" sz="2824" dirty="0" smtClean="0">
                <a:latin typeface="Arial Black"/>
              </a:rPr>
              <a:t>Be Inspired</a:t>
            </a:r>
          </a:p>
          <a:p>
            <a:pPr algn="ctr">
              <a:buNone/>
            </a:pPr>
            <a:r>
              <a:rPr lang="en-US" sz="2824" dirty="0" smtClean="0">
                <a:latin typeface="Arial Black"/>
              </a:rPr>
              <a:t>&amp;  </a:t>
            </a:r>
          </a:p>
          <a:p>
            <a:pPr algn="ctr">
              <a:buNone/>
            </a:pPr>
            <a:r>
              <a:rPr lang="en-US" sz="2824" dirty="0" smtClean="0">
                <a:latin typeface="Arial Black"/>
              </a:rPr>
              <a:t>Invite Your Friends to Visit the Salon</a:t>
            </a:r>
          </a:p>
          <a:p>
            <a:pPr algn="ctr">
              <a:buNone/>
            </a:pPr>
            <a:r>
              <a:rPr lang="en-US" sz="2824" dirty="0" smtClean="0">
                <a:latin typeface="Arial Black"/>
              </a:rPr>
              <a:t>June 1 to June 12</a:t>
            </a:r>
          </a:p>
          <a:p>
            <a:pPr algn="ctr">
              <a:buNone/>
            </a:pPr>
            <a:endParaRPr lang="en-US" sz="2400" dirty="0" smtClean="0">
              <a:latin typeface="Arial Black"/>
            </a:endParaRPr>
          </a:p>
          <a:p>
            <a:pPr>
              <a:buNone/>
            </a:pPr>
            <a:endParaRPr lang="en-US" sz="3600" dirty="0" smtClean="0">
              <a:latin typeface="Arial Black"/>
            </a:endParaRPr>
          </a:p>
          <a:p>
            <a:pPr>
              <a:buNone/>
            </a:pPr>
            <a:r>
              <a:rPr lang="en-US" sz="3600" dirty="0" smtClean="0">
                <a:latin typeface="Arial Black"/>
              </a:rPr>
              <a:t>			</a:t>
            </a:r>
            <a:endParaRPr lang="en-US" sz="3600" dirty="0"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Arial Black"/>
              </a:rPr>
              <a:t>PHOTO SALON 2019</a:t>
            </a:r>
            <a:endParaRPr lang="en-US" sz="4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latin typeface="Arial Black"/>
            </a:endParaRPr>
          </a:p>
          <a:p>
            <a:pPr>
              <a:buNone/>
            </a:pPr>
            <a:endParaRPr lang="en-US" dirty="0" smtClean="0">
              <a:latin typeface="Arial Black"/>
            </a:endParaRPr>
          </a:p>
          <a:p>
            <a:pPr algn="ctr">
              <a:buNone/>
            </a:pPr>
            <a:r>
              <a:rPr lang="en-US" sz="4000" dirty="0" smtClean="0">
                <a:latin typeface="Arial Black"/>
              </a:rPr>
              <a:t>	</a:t>
            </a:r>
          </a:p>
          <a:p>
            <a:pPr algn="ctr">
              <a:buNone/>
            </a:pPr>
            <a:r>
              <a:rPr lang="en-US" sz="4000" dirty="0" smtClean="0">
                <a:latin typeface="Arial Black"/>
              </a:rPr>
              <a:t>A sampling of images .  .  . </a:t>
            </a:r>
          </a:p>
          <a:p>
            <a:pPr>
              <a:buNone/>
            </a:pPr>
            <a:endParaRPr lang="en-US" sz="3600" dirty="0" smtClean="0">
              <a:latin typeface="Arial Black"/>
            </a:endParaRPr>
          </a:p>
          <a:p>
            <a:pPr>
              <a:buNone/>
            </a:pPr>
            <a:r>
              <a:rPr lang="en-US" sz="3600" dirty="0" smtClean="0">
                <a:latin typeface="Arial Black"/>
              </a:rPr>
              <a:t>			</a:t>
            </a:r>
            <a:endParaRPr lang="en-US" sz="3600" dirty="0"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Island Tree – Craig Letourneau</a:t>
            </a:r>
            <a:endParaRPr lang="en-US" dirty="0"/>
          </a:p>
        </p:txBody>
      </p:sp>
      <p:pic>
        <p:nvPicPr>
          <p:cNvPr id="6" name="Content Placeholder 5" descr="1 Our IslandTree-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311" r="-231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Rocky Shore – Kate Ampersand </a:t>
            </a:r>
            <a:endParaRPr lang="en-US" dirty="0"/>
          </a:p>
        </p:txBody>
      </p:sp>
      <p:pic>
        <p:nvPicPr>
          <p:cNvPr id="6" name="Content Placeholder 5" descr="17 Rocky Shor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2179" r="-1217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Snowy Owl – Sharon Palmer-Hunter </a:t>
            </a:r>
            <a:endParaRPr lang="en-US" dirty="0"/>
          </a:p>
        </p:txBody>
      </p:sp>
      <p:pic>
        <p:nvPicPr>
          <p:cNvPr id="6" name="Content Placeholder 5" descr="Snowy Ow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68368" r="-68368"/>
          <a:stretch>
            <a:fillRect/>
          </a:stretch>
        </p:blipFill>
        <p:spPr/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Dance – Leah Grey  </a:t>
            </a:r>
            <a:endParaRPr lang="en-US" dirty="0"/>
          </a:p>
        </p:txBody>
      </p:sp>
      <p:pic>
        <p:nvPicPr>
          <p:cNvPr id="6" name="Content Placeholder 5" descr="15 Wild danc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1980" r="-11980"/>
          <a:stretch>
            <a:fillRect/>
          </a:stretch>
        </p:blipFill>
        <p:spPr/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Vasco de Gama – Don </a:t>
            </a:r>
            <a:r>
              <a:rPr lang="en-US" dirty="0" err="1" smtClean="0"/>
              <a:t>Frood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 descr="6 Vasco da Gam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4374" r="-24374"/>
          <a:stretch>
            <a:fillRect/>
          </a:stretch>
        </p:blipFill>
        <p:spPr/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Tulip No. 5 – Judy Hancock-Holland</a:t>
            </a:r>
            <a:endParaRPr lang="en-US" dirty="0"/>
          </a:p>
        </p:txBody>
      </p:sp>
      <p:pic>
        <p:nvPicPr>
          <p:cNvPr id="5" name="Content Placeholder 4" descr="11 Tulip No. 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89505" r="-89505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Arial Black"/>
              </a:rPr>
              <a:t>Photo Salon Is </a:t>
            </a:r>
            <a:endParaRPr lang="en-US" sz="4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174292"/>
            <a:ext cx="8534400" cy="5420858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b="1" dirty="0" smtClean="0">
              <a:latin typeface="Arial Black"/>
            </a:endParaRPr>
          </a:p>
          <a:p>
            <a:pPr>
              <a:buNone/>
            </a:pPr>
            <a:r>
              <a:rPr lang="en-US" sz="2400" b="1" dirty="0" smtClean="0">
                <a:latin typeface="Arial Black"/>
              </a:rPr>
              <a:t>A FORUM </a:t>
            </a:r>
            <a:r>
              <a:rPr lang="en-US" sz="2400" dirty="0" smtClean="0">
                <a:latin typeface="Arial Black"/>
              </a:rPr>
              <a:t>for photo competitions, recognized internationally </a:t>
            </a:r>
          </a:p>
          <a:p>
            <a:pPr>
              <a:buNone/>
            </a:pPr>
            <a:endParaRPr lang="en-US" sz="2400" dirty="0" smtClean="0">
              <a:latin typeface="Arial Black"/>
            </a:endParaRPr>
          </a:p>
          <a:p>
            <a:pPr>
              <a:buNone/>
            </a:pPr>
            <a:r>
              <a:rPr lang="en-US" sz="2400" dirty="0" smtClean="0">
                <a:latin typeface="Arial Black"/>
              </a:rPr>
              <a:t>A JURIED VENUE to display outstanding work of local photographers</a:t>
            </a:r>
          </a:p>
          <a:p>
            <a:pPr>
              <a:buNone/>
            </a:pPr>
            <a:endParaRPr lang="en-US" sz="2400" dirty="0" smtClean="0">
              <a:latin typeface="Arial Black"/>
            </a:endParaRPr>
          </a:p>
          <a:p>
            <a:pPr>
              <a:buNone/>
            </a:pPr>
            <a:r>
              <a:rPr lang="en-US" sz="2400" dirty="0" smtClean="0">
                <a:latin typeface="Arial Black"/>
              </a:rPr>
              <a:t>A SHOWCASE to promote the appreciation of photography in the wider community</a:t>
            </a:r>
          </a:p>
          <a:p>
            <a:pPr>
              <a:buNone/>
            </a:pPr>
            <a:endParaRPr lang="en-US" sz="2400" dirty="0" smtClean="0">
              <a:latin typeface="Arial Black"/>
            </a:endParaRPr>
          </a:p>
          <a:p>
            <a:pPr>
              <a:buNone/>
            </a:pPr>
            <a:endParaRPr lang="en-US" sz="2400" dirty="0" smtClean="0">
              <a:latin typeface="Arial Black"/>
            </a:endParaRPr>
          </a:p>
          <a:p>
            <a:pPr>
              <a:buNone/>
            </a:pPr>
            <a:endParaRPr lang="en-US" sz="2400" dirty="0" smtClean="0">
              <a:latin typeface="Arial Black"/>
            </a:endParaRPr>
          </a:p>
          <a:p>
            <a:pPr>
              <a:buNone/>
            </a:pPr>
            <a:r>
              <a:rPr lang="en-US" sz="2400" dirty="0" smtClean="0">
                <a:latin typeface="Arial Black"/>
              </a:rPr>
              <a:t>			</a:t>
            </a:r>
          </a:p>
          <a:p>
            <a:pPr>
              <a:buNone/>
            </a:pPr>
            <a:r>
              <a:rPr lang="en-US" sz="2400" dirty="0" smtClean="0">
                <a:latin typeface="Arial Black"/>
              </a:rPr>
              <a:t>		</a:t>
            </a:r>
            <a:endParaRPr lang="en-US" sz="2400" dirty="0"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Arial Black"/>
              </a:rPr>
              <a:t>PHOTO SALON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64632"/>
            <a:ext cx="8503920" cy="433441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Zapfino"/>
              </a:rPr>
              <a:t>Capture Life!</a:t>
            </a:r>
          </a:p>
          <a:p>
            <a:endParaRPr lang="en-US" sz="3600" dirty="0" smtClean="0">
              <a:latin typeface="Zapfino"/>
            </a:endParaRPr>
          </a:p>
          <a:p>
            <a:r>
              <a:rPr lang="en-US" sz="3600" dirty="0" smtClean="0">
                <a:latin typeface="Zapfino"/>
              </a:rPr>
              <a:t>Create Art!</a:t>
            </a:r>
          </a:p>
          <a:p>
            <a:endParaRPr lang="en-US" sz="3600" dirty="0" smtClean="0">
              <a:latin typeface="Zapfino"/>
            </a:endParaRPr>
          </a:p>
          <a:p>
            <a:r>
              <a:rPr lang="en-US" sz="3600" dirty="0" smtClean="0">
                <a:latin typeface="Zapfino"/>
              </a:rPr>
              <a:t>Compete for Fun!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 Black"/>
              </a:rPr>
              <a:t>For Full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600" dirty="0" smtClean="0">
                <a:latin typeface="Arial"/>
                <a:hlinkClick r:id="rId2"/>
              </a:rPr>
              <a:t>www.hcpclub.ca</a:t>
            </a:r>
            <a:endParaRPr lang="en-US" sz="6600" dirty="0" smtClean="0">
              <a:latin typeface="Arial"/>
            </a:endParaRPr>
          </a:p>
          <a:p>
            <a:pPr algn="ctr">
              <a:buNone/>
            </a:pPr>
            <a:endParaRPr lang="en-US" sz="6600" dirty="0" smtClean="0">
              <a:latin typeface="Arial"/>
            </a:endParaRPr>
          </a:p>
          <a:p>
            <a:pPr algn="ctr">
              <a:buNone/>
            </a:pP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Arial Black"/>
              </a:rPr>
              <a:t>Photo Salon Is </a:t>
            </a:r>
            <a:endParaRPr lang="en-US" sz="48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174292"/>
            <a:ext cx="8534400" cy="5420858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dirty="0" smtClean="0">
              <a:latin typeface="Arial Black"/>
            </a:endParaRPr>
          </a:p>
          <a:p>
            <a:pPr>
              <a:buNone/>
            </a:pPr>
            <a:r>
              <a:rPr lang="en-US" sz="2400" dirty="0" smtClean="0">
                <a:latin typeface="Arial Black"/>
              </a:rPr>
              <a:t>AN EXHIBIT open to club and non-club members from Victoria to Campbell River</a:t>
            </a:r>
          </a:p>
          <a:p>
            <a:pPr>
              <a:buNone/>
            </a:pPr>
            <a:endParaRPr lang="en-US" sz="2400" dirty="0" smtClean="0">
              <a:latin typeface="Arial Black"/>
            </a:endParaRPr>
          </a:p>
          <a:p>
            <a:pPr>
              <a:buNone/>
            </a:pPr>
            <a:r>
              <a:rPr lang="en-US" sz="2400" dirty="0" smtClean="0">
                <a:latin typeface="Arial Black"/>
              </a:rPr>
              <a:t>AN OPPORTUNITY to sell images with no commission </a:t>
            </a:r>
          </a:p>
          <a:p>
            <a:pPr>
              <a:buNone/>
            </a:pPr>
            <a:endParaRPr lang="en-US" sz="2400" dirty="0" smtClean="0">
              <a:latin typeface="Arial Black"/>
            </a:endParaRPr>
          </a:p>
          <a:p>
            <a:pPr>
              <a:buNone/>
            </a:pPr>
            <a:r>
              <a:rPr lang="en-US" sz="2400" dirty="0" smtClean="0">
                <a:latin typeface="Arial Black"/>
              </a:rPr>
              <a:t>AN ANNUAL EVENT sponsored by the </a:t>
            </a:r>
            <a:r>
              <a:rPr lang="en-US" sz="2400" dirty="0" err="1" smtClean="0">
                <a:latin typeface="Arial Black"/>
              </a:rPr>
              <a:t>Harbour</a:t>
            </a:r>
            <a:r>
              <a:rPr lang="en-US" sz="2400" dirty="0" smtClean="0">
                <a:latin typeface="Arial Black"/>
              </a:rPr>
              <a:t> City Photography Club in Nanaimo</a:t>
            </a:r>
          </a:p>
          <a:p>
            <a:pPr>
              <a:buNone/>
            </a:pPr>
            <a:endParaRPr lang="en-US" sz="2400" dirty="0" smtClean="0">
              <a:latin typeface="Arial Black"/>
            </a:endParaRPr>
          </a:p>
          <a:p>
            <a:pPr>
              <a:buNone/>
            </a:pPr>
            <a:endParaRPr lang="en-US" sz="2400" dirty="0" smtClean="0">
              <a:latin typeface="Arial Black"/>
            </a:endParaRPr>
          </a:p>
          <a:p>
            <a:pPr>
              <a:buNone/>
            </a:pPr>
            <a:endParaRPr lang="en-US" sz="2400" dirty="0" smtClean="0">
              <a:latin typeface="Arial Black"/>
            </a:endParaRPr>
          </a:p>
          <a:p>
            <a:pPr>
              <a:buNone/>
            </a:pPr>
            <a:r>
              <a:rPr lang="en-US" sz="2400" dirty="0" smtClean="0">
                <a:latin typeface="Arial Black"/>
              </a:rPr>
              <a:t>			</a:t>
            </a:r>
          </a:p>
          <a:p>
            <a:pPr>
              <a:buNone/>
            </a:pPr>
            <a:r>
              <a:rPr lang="en-US" sz="2400" dirty="0" smtClean="0">
                <a:latin typeface="Arial Black"/>
              </a:rPr>
              <a:t>		</a:t>
            </a:r>
            <a:endParaRPr lang="en-US" sz="2400" dirty="0"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47432"/>
            <a:ext cx="8534400" cy="61033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rial Black"/>
              </a:rPr>
              <a:t>The Venue</a:t>
            </a:r>
            <a:endParaRPr lang="en-US" sz="40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81513"/>
            <a:ext cx="8503920" cy="45720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algn="ctr">
              <a:buClrTx/>
              <a:buNone/>
            </a:pPr>
            <a:r>
              <a:rPr lang="en-US" sz="3200" dirty="0" smtClean="0">
                <a:latin typeface="Arial Black"/>
              </a:rPr>
              <a:t>The View Gallery</a:t>
            </a:r>
          </a:p>
          <a:p>
            <a:pPr algn="ctr">
              <a:buClrTx/>
              <a:buNone/>
            </a:pPr>
            <a:r>
              <a:rPr lang="en-US" sz="3200" dirty="0" smtClean="0">
                <a:latin typeface="Arial Black"/>
              </a:rPr>
              <a:t>Vancouver Island University, Nanaimo</a:t>
            </a:r>
          </a:p>
          <a:p>
            <a:pPr algn="ctr">
              <a:buClrTx/>
              <a:buNone/>
            </a:pPr>
            <a:r>
              <a:rPr lang="en-US" sz="3200" dirty="0" smtClean="0">
                <a:latin typeface="Arial Black"/>
              </a:rPr>
              <a:t>Building 330</a:t>
            </a:r>
          </a:p>
          <a:p>
            <a:pPr algn="ctr">
              <a:buClrTx/>
              <a:buNone/>
            </a:pPr>
            <a:endParaRPr lang="en-US" sz="3200" dirty="0" smtClean="0">
              <a:latin typeface="Arial Black"/>
            </a:endParaRPr>
          </a:p>
          <a:p>
            <a:pPr algn="ctr">
              <a:buClrTx/>
              <a:buNone/>
            </a:pPr>
            <a:r>
              <a:rPr lang="en-US" sz="3200" dirty="0" smtClean="0">
                <a:latin typeface="Arial Black"/>
              </a:rPr>
              <a:t>FREE PARKING, Lot G</a:t>
            </a:r>
          </a:p>
          <a:p>
            <a:pPr algn="ctr">
              <a:buClrTx/>
              <a:buNone/>
            </a:pPr>
            <a:r>
              <a:rPr lang="en-US" sz="3200" dirty="0" smtClean="0">
                <a:latin typeface="Arial Black"/>
              </a:rPr>
              <a:t>with </a:t>
            </a:r>
          </a:p>
          <a:p>
            <a:pPr algn="ctr">
              <a:buClrTx/>
              <a:buNone/>
            </a:pPr>
            <a:r>
              <a:rPr lang="en-US" sz="3200" dirty="0" smtClean="0">
                <a:latin typeface="Arial Black"/>
              </a:rPr>
              <a:t>Photo Salon 2020 Permit</a:t>
            </a:r>
          </a:p>
          <a:p>
            <a:pPr algn="ctr">
              <a:buClrTx/>
              <a:buNone/>
            </a:pPr>
            <a:r>
              <a:rPr lang="en-US" sz="3200" dirty="0" smtClean="0">
                <a:latin typeface="Arial Black"/>
              </a:rPr>
              <a:t> </a:t>
            </a:r>
            <a:endParaRPr lang="en-US" sz="3200" dirty="0"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Arial Black"/>
              </a:rPr>
              <a:t>Three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latin typeface="Arial Black"/>
            </a:endParaRPr>
          </a:p>
          <a:p>
            <a:pPr>
              <a:buNone/>
            </a:pPr>
            <a:r>
              <a:rPr lang="en-US" dirty="0" smtClean="0">
                <a:latin typeface="Arial Black"/>
              </a:rPr>
              <a:t>Phase 1:  Digital Entries</a:t>
            </a:r>
          </a:p>
          <a:p>
            <a:pPr>
              <a:buNone/>
            </a:pPr>
            <a:endParaRPr lang="en-US" dirty="0" smtClean="0">
              <a:latin typeface="Arial Black"/>
            </a:endParaRPr>
          </a:p>
          <a:p>
            <a:pPr>
              <a:buNone/>
            </a:pPr>
            <a:r>
              <a:rPr lang="en-US" dirty="0" smtClean="0">
                <a:latin typeface="Arial Black"/>
              </a:rPr>
              <a:t>Phase 2.  Selection &amp; Printing</a:t>
            </a:r>
          </a:p>
          <a:p>
            <a:pPr>
              <a:buNone/>
            </a:pPr>
            <a:endParaRPr lang="en-US" dirty="0" smtClean="0">
              <a:latin typeface="Arial Black"/>
            </a:endParaRPr>
          </a:p>
          <a:p>
            <a:pPr>
              <a:buNone/>
            </a:pPr>
            <a:r>
              <a:rPr lang="en-US" dirty="0" smtClean="0">
                <a:latin typeface="Arial Black"/>
              </a:rPr>
              <a:t>Phase 3.  Adjudication and Showcase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rial Black"/>
              </a:rPr>
              <a:t>Phase One – Digital Entries</a:t>
            </a:r>
            <a:endParaRPr lang="en-US" sz="40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Wingdings" charset="2"/>
              <a:buChar char="§"/>
            </a:pPr>
            <a:r>
              <a:rPr lang="en-US" dirty="0" smtClean="0">
                <a:latin typeface="Arial Black"/>
              </a:rPr>
              <a:t>Enter up to 3 images</a:t>
            </a:r>
          </a:p>
          <a:p>
            <a:pPr>
              <a:buClrTx/>
              <a:buFont typeface="Wingdings" charset="2"/>
              <a:buChar char="§"/>
            </a:pPr>
            <a:endParaRPr lang="en-US" dirty="0" smtClean="0">
              <a:latin typeface="Arial Black"/>
            </a:endParaRPr>
          </a:p>
          <a:p>
            <a:pPr>
              <a:buClrTx/>
              <a:buFont typeface="Wingdings" charset="2"/>
              <a:buChar char="§"/>
            </a:pPr>
            <a:r>
              <a:rPr lang="en-US" dirty="0" smtClean="0">
                <a:latin typeface="Arial Black"/>
              </a:rPr>
              <a:t>Entry fee is $10 per image</a:t>
            </a:r>
          </a:p>
          <a:p>
            <a:pPr>
              <a:buClrTx/>
              <a:buFont typeface="Wingdings" charset="2"/>
              <a:buChar char="§"/>
            </a:pPr>
            <a:endParaRPr lang="en-US" dirty="0" smtClean="0">
              <a:latin typeface="Arial Black"/>
            </a:endParaRPr>
          </a:p>
          <a:p>
            <a:pPr>
              <a:buClrTx/>
              <a:buFont typeface="Wingdings" charset="2"/>
              <a:buChar char="§"/>
            </a:pPr>
            <a:r>
              <a:rPr lang="en-US" dirty="0" smtClean="0">
                <a:latin typeface="Arial Black"/>
              </a:rPr>
              <a:t>Digital images must be sized to 1050 pixels vertical and 1400 pixels horizontal </a:t>
            </a:r>
            <a:r>
              <a:rPr lang="en-US" i="1" dirty="0" smtClean="0">
                <a:latin typeface="Arial Black"/>
              </a:rPr>
              <a:t>maximum</a:t>
            </a:r>
            <a:r>
              <a:rPr lang="en-US" dirty="0" smtClean="0">
                <a:latin typeface="Arial Black"/>
              </a:rPr>
              <a:t>, </a:t>
            </a:r>
            <a:r>
              <a:rPr lang="en-US" i="1" dirty="0" smtClean="0">
                <a:latin typeface="Arial Black"/>
              </a:rPr>
              <a:t>regardless of orientation</a:t>
            </a:r>
          </a:p>
          <a:p>
            <a:pPr>
              <a:buClrTx/>
              <a:buNone/>
            </a:pPr>
            <a:endParaRPr lang="en-US" dirty="0" smtClean="0">
              <a:latin typeface="Arial Black"/>
            </a:endParaRPr>
          </a:p>
          <a:p>
            <a:pPr>
              <a:buClrTx/>
              <a:buFont typeface="Wingdings" charset="2"/>
              <a:buChar char="§"/>
            </a:pPr>
            <a:r>
              <a:rPr lang="en-US" dirty="0" smtClean="0">
                <a:latin typeface="Arial Black"/>
              </a:rPr>
              <a:t>email: </a:t>
            </a:r>
            <a:r>
              <a:rPr lang="en-US" dirty="0" smtClean="0">
                <a:latin typeface="Arial Black"/>
                <a:hlinkClick r:id="rId2"/>
              </a:rPr>
              <a:t>photosalon2020@hcpclub.ca</a:t>
            </a:r>
            <a:endParaRPr lang="en-US" dirty="0" smtClean="0">
              <a:latin typeface="Arial Black"/>
            </a:endParaRPr>
          </a:p>
          <a:p>
            <a:pPr>
              <a:buClrTx/>
              <a:buFont typeface="Wingdings" charset="2"/>
              <a:buChar char="§"/>
            </a:pPr>
            <a:endParaRPr lang="en-US" dirty="0" smtClean="0">
              <a:latin typeface="Arial Black"/>
            </a:endParaRPr>
          </a:p>
          <a:p>
            <a:pPr>
              <a:buClrTx/>
              <a:buNone/>
            </a:pPr>
            <a:endParaRPr lang="en-US" dirty="0" smtClean="0">
              <a:solidFill>
                <a:schemeClr val="tx1"/>
              </a:solidFill>
              <a:latin typeface="Arial Black"/>
            </a:endParaRPr>
          </a:p>
          <a:p>
            <a:pPr lvl="1">
              <a:buClrTx/>
              <a:buFont typeface="Courier New"/>
              <a:buChar char="o"/>
            </a:pPr>
            <a:endParaRPr lang="en-US" dirty="0" smtClean="0">
              <a:latin typeface="Arial Black"/>
            </a:endParaRPr>
          </a:p>
          <a:p>
            <a:pPr lvl="1">
              <a:buFont typeface="Wingdings" charset="2"/>
              <a:buChar char="§"/>
            </a:pPr>
            <a:endParaRPr lang="en-US" dirty="0" smtClean="0">
              <a:solidFill>
                <a:schemeClr val="tx1"/>
              </a:solidFill>
              <a:latin typeface="Arial Black"/>
            </a:endParaRPr>
          </a:p>
          <a:p>
            <a:pPr>
              <a:buFont typeface="Wingdings" charset="2"/>
              <a:buChar char="§"/>
            </a:pPr>
            <a:endParaRPr lang="en-US" dirty="0"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rial Black"/>
              </a:rPr>
              <a:t>Along With Your Image, Include</a:t>
            </a:r>
            <a:endParaRPr lang="en-US" sz="40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Tx/>
              <a:buNone/>
            </a:pPr>
            <a:r>
              <a:rPr lang="en-US" dirty="0" smtClean="0">
                <a:latin typeface="Arial Black"/>
              </a:rPr>
              <a:t>	</a:t>
            </a:r>
            <a:endParaRPr lang="en-US" sz="3200" dirty="0" smtClean="0">
              <a:latin typeface="Arial Black"/>
            </a:endParaRPr>
          </a:p>
          <a:p>
            <a:pPr lvl="1">
              <a:buClrTx/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Arial Black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your name</a:t>
            </a:r>
          </a:p>
          <a:p>
            <a:pPr lvl="1">
              <a:buClrTx/>
              <a:buFont typeface="Wingdings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	title of the image</a:t>
            </a:r>
          </a:p>
          <a:p>
            <a:pPr lvl="1">
              <a:buClrTx/>
              <a:buFont typeface="Wingdings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	selling price (if applicable)</a:t>
            </a:r>
          </a:p>
          <a:p>
            <a:pPr lvl="1">
              <a:buClrTx/>
              <a:buFont typeface="Wingdings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	contact information</a:t>
            </a:r>
          </a:p>
          <a:p>
            <a:pPr lvl="1">
              <a:buClrTx/>
              <a:buFont typeface="Wingdings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latin typeface="Arial Black"/>
              </a:rPr>
              <a:t>	category to which it belongs</a:t>
            </a:r>
          </a:p>
          <a:p>
            <a:pPr lvl="1">
              <a:buClrTx/>
              <a:buFont typeface="Courier New"/>
              <a:buChar char="o"/>
            </a:pPr>
            <a:endParaRPr lang="en-US" sz="2800" dirty="0" smtClean="0">
              <a:latin typeface="Arial Black"/>
            </a:endParaRPr>
          </a:p>
          <a:p>
            <a:pPr lvl="1">
              <a:buFont typeface="Wingdings" charset="2"/>
              <a:buChar char="§"/>
            </a:pPr>
            <a:endParaRPr lang="en-US" dirty="0" smtClean="0">
              <a:solidFill>
                <a:schemeClr val="tx1"/>
              </a:solidFill>
              <a:latin typeface="Arial Black"/>
            </a:endParaRPr>
          </a:p>
          <a:p>
            <a:pPr>
              <a:buFont typeface="Wingdings" charset="2"/>
              <a:buChar char="§"/>
            </a:pPr>
            <a:endParaRPr lang="en-US" dirty="0"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Arial Black"/>
              </a:rPr>
              <a:t>CATEGORIES</a:t>
            </a:r>
            <a:endParaRPr lang="en-US" sz="40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Autofit/>
          </a:bodyPr>
          <a:lstStyle/>
          <a:p>
            <a:pPr>
              <a:buClrTx/>
              <a:buFont typeface="Wingdings" charset="2"/>
              <a:buChar char="§"/>
            </a:pPr>
            <a:r>
              <a:rPr lang="en-US" sz="3600" dirty="0" smtClean="0">
                <a:latin typeface="Arial Black"/>
              </a:rPr>
              <a:t>Landscape</a:t>
            </a:r>
          </a:p>
          <a:p>
            <a:pPr lvl="1">
              <a:buClrTx/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/>
              </a:rPr>
              <a:t>This genre is broad and showcases all aspects of</a:t>
            </a:r>
          </a:p>
          <a:p>
            <a:pPr lvl="1">
              <a:buClrTx/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/>
              </a:rPr>
              <a:t>the beauty of the earth.</a:t>
            </a:r>
          </a:p>
          <a:p>
            <a:pPr lvl="1">
              <a:buClrTx/>
              <a:buNone/>
            </a:pPr>
            <a:endParaRPr lang="en-US" sz="3600" dirty="0" smtClean="0">
              <a:latin typeface="Arial Black"/>
            </a:endParaRPr>
          </a:p>
          <a:p>
            <a:pPr>
              <a:buClrTx/>
              <a:buFont typeface="Wingdings" charset="2"/>
              <a:buChar char="§"/>
            </a:pPr>
            <a:r>
              <a:rPr lang="en-US" sz="3600" dirty="0" smtClean="0">
                <a:latin typeface="Arial Black"/>
              </a:rPr>
              <a:t>Street</a:t>
            </a:r>
          </a:p>
          <a:p>
            <a:pPr marL="274320" lvl="1">
              <a:buClrTx/>
              <a:buSzPct val="85000"/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/>
              </a:rPr>
              <a:t>	The focus is on a person or people going about their daily lives.</a:t>
            </a:r>
            <a:endParaRPr lang="en-US" sz="3600" dirty="0" smtClean="0">
              <a:latin typeface="Arial Black"/>
            </a:endParaRPr>
          </a:p>
          <a:p>
            <a:pPr>
              <a:buClrTx/>
              <a:buNone/>
            </a:pPr>
            <a:endParaRPr lang="en-US" sz="3600" dirty="0" smtClean="0">
              <a:latin typeface="Arial Black"/>
            </a:endParaRPr>
          </a:p>
          <a:p>
            <a:pPr>
              <a:buClrTx/>
              <a:buFont typeface="Wingdings" charset="2"/>
              <a:buChar char="§"/>
            </a:pPr>
            <a:endParaRPr lang="en-US" sz="3600" dirty="0" smtClean="0">
              <a:latin typeface="Arial Black"/>
            </a:endParaRPr>
          </a:p>
          <a:p>
            <a:pPr>
              <a:buClrTx/>
              <a:buFont typeface="Wingdings" charset="2"/>
              <a:buChar char="§"/>
            </a:pPr>
            <a:endParaRPr lang="en-US" sz="3600" dirty="0"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7881</TotalTime>
  <Words>934</Words>
  <Application>Microsoft Macintosh PowerPoint</Application>
  <PresentationFormat>On-screen Show (4:3)</PresentationFormat>
  <Paragraphs>257</Paragraphs>
  <Slides>31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Civic</vt:lpstr>
      <vt:lpstr>PHOTOGRAPHERS</vt:lpstr>
      <vt:lpstr>PHOTO SALON 2020</vt:lpstr>
      <vt:lpstr>Photo Salon Is </vt:lpstr>
      <vt:lpstr>Photo Salon Is </vt:lpstr>
      <vt:lpstr>The Venue</vt:lpstr>
      <vt:lpstr>Three Phases</vt:lpstr>
      <vt:lpstr>Phase One – Digital Entries</vt:lpstr>
      <vt:lpstr>Along With Your Image, Include</vt:lpstr>
      <vt:lpstr>CATEGORIES</vt:lpstr>
      <vt:lpstr>CATEGORIES</vt:lpstr>
      <vt:lpstr>Phase One Timeline </vt:lpstr>
      <vt:lpstr>Entry Fees</vt:lpstr>
      <vt:lpstr>Phase Two –Selection &amp;  Printing Timeline </vt:lpstr>
      <vt:lpstr>Adjudication</vt:lpstr>
      <vt:lpstr>Printing</vt:lpstr>
      <vt:lpstr>Mounting </vt:lpstr>
      <vt:lpstr>Labeling</vt:lpstr>
      <vt:lpstr>Hanging Fees</vt:lpstr>
      <vt:lpstr>Phase Three – ShowcaseTimeline </vt:lpstr>
      <vt:lpstr>Phase Three – Timeline </vt:lpstr>
      <vt:lpstr>Opening Night</vt:lpstr>
      <vt:lpstr>Opening Night</vt:lpstr>
      <vt:lpstr>PHOTO SALON 2019</vt:lpstr>
      <vt:lpstr>Our Island Tree – Craig Letourneau</vt:lpstr>
      <vt:lpstr>Rocky Shore – Kate Ampersand </vt:lpstr>
      <vt:lpstr>Snowy Owl – Sharon Palmer-Hunter </vt:lpstr>
      <vt:lpstr>Wild Dance – Leah Grey  </vt:lpstr>
      <vt:lpstr>Vasco de Gama – Don Frood </vt:lpstr>
      <vt:lpstr>Tulip No. 5 – Judy Hancock-Holland</vt:lpstr>
      <vt:lpstr>PHOTO SALON 2020</vt:lpstr>
      <vt:lpstr>For Full Details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SALON 2018</dc:title>
  <dc:creator>Geri Reamer</dc:creator>
  <cp:lastModifiedBy>Geri Reamer</cp:lastModifiedBy>
  <cp:revision>75</cp:revision>
  <cp:lastPrinted>2018-10-30T03:19:35Z</cp:lastPrinted>
  <dcterms:created xsi:type="dcterms:W3CDTF">2019-10-06T23:01:06Z</dcterms:created>
  <dcterms:modified xsi:type="dcterms:W3CDTF">2019-10-06T23:01:25Z</dcterms:modified>
</cp:coreProperties>
</file>